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 id="2147484814" r:id="rId2"/>
    <p:sldMasterId id="2147484826" r:id="rId3"/>
    <p:sldMasterId id="2147484838" r:id="rId4"/>
    <p:sldMasterId id="2147484850" r:id="rId5"/>
    <p:sldMasterId id="2147484862" r:id="rId6"/>
    <p:sldMasterId id="2147484874" r:id="rId7"/>
    <p:sldMasterId id="2147484898" r:id="rId8"/>
    <p:sldMasterId id="2147484910" r:id="rId9"/>
    <p:sldMasterId id="2147484922" r:id="rId10"/>
    <p:sldMasterId id="2147484934" r:id="rId11"/>
    <p:sldMasterId id="2147484946" r:id="rId12"/>
    <p:sldMasterId id="2147484958" r:id="rId13"/>
    <p:sldMasterId id="2147484970" r:id="rId14"/>
    <p:sldMasterId id="2147484982" r:id="rId15"/>
    <p:sldMasterId id="2147484994" r:id="rId16"/>
    <p:sldMasterId id="2147485006" r:id="rId17"/>
    <p:sldMasterId id="2147485018" r:id="rId18"/>
    <p:sldMasterId id="2147485030" r:id="rId19"/>
    <p:sldMasterId id="2147485042" r:id="rId20"/>
    <p:sldMasterId id="2147485054" r:id="rId21"/>
    <p:sldMasterId id="2147485066" r:id="rId22"/>
    <p:sldMasterId id="2147485078" r:id="rId23"/>
    <p:sldMasterId id="2147485090" r:id="rId24"/>
    <p:sldMasterId id="2147485102" r:id="rId25"/>
    <p:sldMasterId id="2147485114" r:id="rId26"/>
    <p:sldMasterId id="2147485126" r:id="rId27"/>
    <p:sldMasterId id="2147485138" r:id="rId28"/>
    <p:sldMasterId id="2147485150" r:id="rId29"/>
    <p:sldMasterId id="2147485162" r:id="rId30"/>
    <p:sldMasterId id="2147485174" r:id="rId31"/>
  </p:sldMasterIdLst>
  <p:notesMasterIdLst>
    <p:notesMasterId r:id="rId94"/>
  </p:notesMasterIdLst>
  <p:handoutMasterIdLst>
    <p:handoutMasterId r:id="rId95"/>
  </p:handoutMasterIdLst>
  <p:sldIdLst>
    <p:sldId id="556" r:id="rId32"/>
    <p:sldId id="264" r:id="rId33"/>
    <p:sldId id="558" r:id="rId34"/>
    <p:sldId id="562" r:id="rId35"/>
    <p:sldId id="559" r:id="rId36"/>
    <p:sldId id="573" r:id="rId37"/>
    <p:sldId id="563" r:id="rId38"/>
    <p:sldId id="566" r:id="rId39"/>
    <p:sldId id="564" r:id="rId40"/>
    <p:sldId id="567" r:id="rId41"/>
    <p:sldId id="565" r:id="rId42"/>
    <p:sldId id="575" r:id="rId43"/>
    <p:sldId id="568" r:id="rId44"/>
    <p:sldId id="569" r:id="rId45"/>
    <p:sldId id="570" r:id="rId46"/>
    <p:sldId id="571" r:id="rId47"/>
    <p:sldId id="572" r:id="rId48"/>
    <p:sldId id="576" r:id="rId49"/>
    <p:sldId id="577" r:id="rId50"/>
    <p:sldId id="578" r:id="rId51"/>
    <p:sldId id="579" r:id="rId52"/>
    <p:sldId id="580" r:id="rId53"/>
    <p:sldId id="581" r:id="rId54"/>
    <p:sldId id="582" r:id="rId55"/>
    <p:sldId id="583" r:id="rId56"/>
    <p:sldId id="584" r:id="rId57"/>
    <p:sldId id="585" r:id="rId58"/>
    <p:sldId id="586" r:id="rId59"/>
    <p:sldId id="587" r:id="rId60"/>
    <p:sldId id="588" r:id="rId61"/>
    <p:sldId id="589" r:id="rId62"/>
    <p:sldId id="590" r:id="rId63"/>
    <p:sldId id="591" r:id="rId64"/>
    <p:sldId id="592" r:id="rId65"/>
    <p:sldId id="593" r:id="rId66"/>
    <p:sldId id="594" r:id="rId67"/>
    <p:sldId id="595" r:id="rId68"/>
    <p:sldId id="596" r:id="rId69"/>
    <p:sldId id="597" r:id="rId70"/>
    <p:sldId id="598" r:id="rId71"/>
    <p:sldId id="599" r:id="rId72"/>
    <p:sldId id="600" r:id="rId73"/>
    <p:sldId id="601" r:id="rId74"/>
    <p:sldId id="602" r:id="rId75"/>
    <p:sldId id="603" r:id="rId76"/>
    <p:sldId id="604" r:id="rId77"/>
    <p:sldId id="605" r:id="rId78"/>
    <p:sldId id="606" r:id="rId79"/>
    <p:sldId id="607" r:id="rId80"/>
    <p:sldId id="560" r:id="rId81"/>
    <p:sldId id="608" r:id="rId82"/>
    <p:sldId id="609" r:id="rId83"/>
    <p:sldId id="610" r:id="rId84"/>
    <p:sldId id="620" r:id="rId85"/>
    <p:sldId id="612" r:id="rId86"/>
    <p:sldId id="614" r:id="rId87"/>
    <p:sldId id="615" r:id="rId88"/>
    <p:sldId id="616" r:id="rId89"/>
    <p:sldId id="617" r:id="rId90"/>
    <p:sldId id="618" r:id="rId91"/>
    <p:sldId id="619" r:id="rId92"/>
    <p:sldId id="561" r:id="rId93"/>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8B7841"/>
    <a:srgbClr val="285762"/>
    <a:srgbClr val="365F2F"/>
    <a:srgbClr val="4A5A3C"/>
    <a:srgbClr val="A50021"/>
    <a:srgbClr val="462300"/>
    <a:srgbClr val="546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78" autoAdjust="0"/>
    <p:restoredTop sz="70270" autoAdjust="0"/>
  </p:normalViewPr>
  <p:slideViewPr>
    <p:cSldViewPr>
      <p:cViewPr varScale="1">
        <p:scale>
          <a:sx n="119" d="100"/>
          <a:sy n="119" d="100"/>
        </p:scale>
        <p:origin x="366" y="108"/>
      </p:cViewPr>
      <p:guideLst>
        <p:guide orient="horz" pos="2160"/>
        <p:guide pos="2880"/>
      </p:guideLst>
    </p:cSldViewPr>
  </p:slideViewPr>
  <p:outlineViewPr>
    <p:cViewPr>
      <p:scale>
        <a:sx n="33" d="100"/>
        <a:sy n="33" d="100"/>
      </p:scale>
      <p:origin x="246" y="35298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 Target="slides/slide3.xml"/><Relationship Id="rId42" Type="http://schemas.openxmlformats.org/officeDocument/2006/relationships/slide" Target="slides/slide11.xml"/><Relationship Id="rId47" Type="http://schemas.openxmlformats.org/officeDocument/2006/relationships/slide" Target="slides/slide16.xml"/><Relationship Id="rId50" Type="http://schemas.openxmlformats.org/officeDocument/2006/relationships/slide" Target="slides/slide19.xml"/><Relationship Id="rId55" Type="http://schemas.openxmlformats.org/officeDocument/2006/relationships/slide" Target="slides/slide24.xml"/><Relationship Id="rId63" Type="http://schemas.openxmlformats.org/officeDocument/2006/relationships/slide" Target="slides/slide32.xml"/><Relationship Id="rId68" Type="http://schemas.openxmlformats.org/officeDocument/2006/relationships/slide" Target="slides/slide37.xml"/><Relationship Id="rId76" Type="http://schemas.openxmlformats.org/officeDocument/2006/relationships/slide" Target="slides/slide45.xml"/><Relationship Id="rId84" Type="http://schemas.openxmlformats.org/officeDocument/2006/relationships/slide" Target="slides/slide53.xml"/><Relationship Id="rId89" Type="http://schemas.openxmlformats.org/officeDocument/2006/relationships/slide" Target="slides/slide58.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40.xml"/><Relationship Id="rId92"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1.xml"/><Relationship Id="rId37" Type="http://schemas.openxmlformats.org/officeDocument/2006/relationships/slide" Target="slides/slide6.xml"/><Relationship Id="rId40" Type="http://schemas.openxmlformats.org/officeDocument/2006/relationships/slide" Target="slides/slide9.xml"/><Relationship Id="rId45" Type="http://schemas.openxmlformats.org/officeDocument/2006/relationships/slide" Target="slides/slide14.xml"/><Relationship Id="rId53" Type="http://schemas.openxmlformats.org/officeDocument/2006/relationships/slide" Target="slides/slide22.xml"/><Relationship Id="rId58" Type="http://schemas.openxmlformats.org/officeDocument/2006/relationships/slide" Target="slides/slide27.xml"/><Relationship Id="rId66" Type="http://schemas.openxmlformats.org/officeDocument/2006/relationships/slide" Target="slides/slide35.xml"/><Relationship Id="rId74" Type="http://schemas.openxmlformats.org/officeDocument/2006/relationships/slide" Target="slides/slide43.xml"/><Relationship Id="rId79" Type="http://schemas.openxmlformats.org/officeDocument/2006/relationships/slide" Target="slides/slide48.xml"/><Relationship Id="rId87" Type="http://schemas.openxmlformats.org/officeDocument/2006/relationships/slide" Target="slides/slide56.xml"/><Relationship Id="rId5" Type="http://schemas.openxmlformats.org/officeDocument/2006/relationships/slideMaster" Target="slideMasters/slideMaster5.xml"/><Relationship Id="rId61" Type="http://schemas.openxmlformats.org/officeDocument/2006/relationships/slide" Target="slides/slide30.xml"/><Relationship Id="rId82" Type="http://schemas.openxmlformats.org/officeDocument/2006/relationships/slide" Target="slides/slide51.xml"/><Relationship Id="rId90" Type="http://schemas.openxmlformats.org/officeDocument/2006/relationships/slide" Target="slides/slide59.xml"/><Relationship Id="rId95" Type="http://schemas.openxmlformats.org/officeDocument/2006/relationships/handoutMaster" Target="handoutMasters/handout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4.xml"/><Relationship Id="rId43" Type="http://schemas.openxmlformats.org/officeDocument/2006/relationships/slide" Target="slides/slide12.xml"/><Relationship Id="rId48" Type="http://schemas.openxmlformats.org/officeDocument/2006/relationships/slide" Target="slides/slide17.xml"/><Relationship Id="rId56" Type="http://schemas.openxmlformats.org/officeDocument/2006/relationships/slide" Target="slides/slide25.xml"/><Relationship Id="rId64" Type="http://schemas.openxmlformats.org/officeDocument/2006/relationships/slide" Target="slides/slide33.xml"/><Relationship Id="rId69" Type="http://schemas.openxmlformats.org/officeDocument/2006/relationships/slide" Target="slides/slide38.xml"/><Relationship Id="rId77" Type="http://schemas.openxmlformats.org/officeDocument/2006/relationships/slide" Target="slides/slide46.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slide" Target="slides/slide41.xml"/><Relationship Id="rId80" Type="http://schemas.openxmlformats.org/officeDocument/2006/relationships/slide" Target="slides/slide49.xml"/><Relationship Id="rId85" Type="http://schemas.openxmlformats.org/officeDocument/2006/relationships/slide" Target="slides/slide54.xml"/><Relationship Id="rId93" Type="http://schemas.openxmlformats.org/officeDocument/2006/relationships/slide" Target="slides/slide62.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2.xml"/><Relationship Id="rId38" Type="http://schemas.openxmlformats.org/officeDocument/2006/relationships/slide" Target="slides/slide7.xml"/><Relationship Id="rId46" Type="http://schemas.openxmlformats.org/officeDocument/2006/relationships/slide" Target="slides/slide15.xml"/><Relationship Id="rId59" Type="http://schemas.openxmlformats.org/officeDocument/2006/relationships/slide" Target="slides/slide28.xml"/><Relationship Id="rId67" Type="http://schemas.openxmlformats.org/officeDocument/2006/relationships/slide" Target="slides/slide36.xml"/><Relationship Id="rId20" Type="http://schemas.openxmlformats.org/officeDocument/2006/relationships/slideMaster" Target="slideMasters/slideMaster20.xml"/><Relationship Id="rId41" Type="http://schemas.openxmlformats.org/officeDocument/2006/relationships/slide" Target="slides/slide10.xml"/><Relationship Id="rId54" Type="http://schemas.openxmlformats.org/officeDocument/2006/relationships/slide" Target="slides/slide23.xml"/><Relationship Id="rId62" Type="http://schemas.openxmlformats.org/officeDocument/2006/relationships/slide" Target="slides/slide31.xml"/><Relationship Id="rId70" Type="http://schemas.openxmlformats.org/officeDocument/2006/relationships/slide" Target="slides/slide39.xml"/><Relationship Id="rId75" Type="http://schemas.openxmlformats.org/officeDocument/2006/relationships/slide" Target="slides/slide44.xml"/><Relationship Id="rId83" Type="http://schemas.openxmlformats.org/officeDocument/2006/relationships/slide" Target="slides/slide52.xml"/><Relationship Id="rId88" Type="http://schemas.openxmlformats.org/officeDocument/2006/relationships/slide" Target="slides/slide57.xml"/><Relationship Id="rId91" Type="http://schemas.openxmlformats.org/officeDocument/2006/relationships/slide" Target="slides/slide6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5.xml"/><Relationship Id="rId49" Type="http://schemas.openxmlformats.org/officeDocument/2006/relationships/slide" Target="slides/slide18.xml"/><Relationship Id="rId57" Type="http://schemas.openxmlformats.org/officeDocument/2006/relationships/slide" Target="slides/slide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3.xml"/><Relationship Id="rId52" Type="http://schemas.openxmlformats.org/officeDocument/2006/relationships/slide" Target="slides/slide21.xml"/><Relationship Id="rId60" Type="http://schemas.openxmlformats.org/officeDocument/2006/relationships/slide" Target="slides/slide29.xml"/><Relationship Id="rId65" Type="http://schemas.openxmlformats.org/officeDocument/2006/relationships/slide" Target="slides/slide34.xml"/><Relationship Id="rId73" Type="http://schemas.openxmlformats.org/officeDocument/2006/relationships/slide" Target="slides/slide42.xml"/><Relationship Id="rId78" Type="http://schemas.openxmlformats.org/officeDocument/2006/relationships/slide" Target="slides/slide47.xml"/><Relationship Id="rId81" Type="http://schemas.openxmlformats.org/officeDocument/2006/relationships/slide" Target="slides/slide50.xml"/><Relationship Id="rId86" Type="http://schemas.openxmlformats.org/officeDocument/2006/relationships/slide" Target="slides/slide5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smtClean="0"/>
            </a:lvl1pPr>
          </a:lstStyle>
          <a:p>
            <a:pPr>
              <a:defRPr/>
            </a:pPr>
            <a:r>
              <a:rPr lang="en-US" smtClean="0"/>
              <a:t>14 December 2017</a:t>
            </a:r>
            <a:endParaRPr lang="en-US" dirty="0"/>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smtClean="0"/>
            </a:lvl1pPr>
          </a:lstStyle>
          <a:p>
            <a:pPr>
              <a:defRPr/>
            </a:pPr>
            <a:fld id="{6975DA46-5687-47A9-B9C5-FB324C04B7AD}" type="slidenum">
              <a:rPr lang="en-US"/>
              <a:pPr>
                <a:defRPr/>
              </a:pPr>
              <a:t>‹#›</a:t>
            </a:fld>
            <a:endParaRPr lang="en-US" dirty="0"/>
          </a:p>
        </p:txBody>
      </p:sp>
    </p:spTree>
    <p:extLst>
      <p:ext uri="{BB962C8B-B14F-4D97-AF65-F5344CB8AC3E}">
        <p14:creationId xmlns:p14="http://schemas.microsoft.com/office/powerpoint/2010/main" val="266610607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2492" tIns="46246" rIns="92492" bIns="46246" rtlCol="0"/>
          <a:lstStyle>
            <a:lvl1pPr algn="l">
              <a:defRPr sz="1200"/>
            </a:lvl1pPr>
          </a:lstStyle>
          <a:p>
            <a:pPr>
              <a:defRPr/>
            </a:pPr>
            <a:endParaRPr lang="en-US" dirty="0"/>
          </a:p>
        </p:txBody>
      </p:sp>
      <p:sp>
        <p:nvSpPr>
          <p:cNvPr id="3" name="Date Placeholder 2"/>
          <p:cNvSpPr>
            <a:spLocks noGrp="1"/>
          </p:cNvSpPr>
          <p:nvPr>
            <p:ph type="dt" idx="1"/>
          </p:nvPr>
        </p:nvSpPr>
        <p:spPr>
          <a:xfrm>
            <a:off x="3937000" y="0"/>
            <a:ext cx="3011488" cy="461963"/>
          </a:xfrm>
          <a:prstGeom prst="rect">
            <a:avLst/>
          </a:prstGeom>
        </p:spPr>
        <p:txBody>
          <a:bodyPr vert="horz" lIns="92492" tIns="46246" rIns="92492" bIns="46246" rtlCol="0"/>
          <a:lstStyle>
            <a:lvl1pPr algn="r">
              <a:defRPr sz="1200" smtClean="0"/>
            </a:lvl1pPr>
          </a:lstStyle>
          <a:p>
            <a:pPr>
              <a:defRPr/>
            </a:pPr>
            <a:r>
              <a:rPr lang="en-US" smtClean="0"/>
              <a:t>14 December 2017</a:t>
            </a:r>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pPr lvl="0"/>
            <a:endParaRPr lang="en-US" noProof="0" dirty="0" smtClean="0"/>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2492" tIns="46246" rIns="92492" bIns="4624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2492" tIns="46246" rIns="92492" bIns="46246"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2492" tIns="46246" rIns="92492" bIns="46246" rtlCol="0" anchor="b"/>
          <a:lstStyle>
            <a:lvl1pPr algn="r">
              <a:defRPr sz="1200"/>
            </a:lvl1pPr>
          </a:lstStyle>
          <a:p>
            <a:pPr>
              <a:defRPr/>
            </a:pPr>
            <a:fld id="{6B01B4D7-965B-4F89-BD2A-B131DCCEF74E}" type="slidenum">
              <a:rPr lang="en-US"/>
              <a:pPr>
                <a:defRPr/>
              </a:pPr>
              <a:t>‹#›</a:t>
            </a:fld>
            <a:endParaRPr lang="en-US" dirty="0"/>
          </a:p>
        </p:txBody>
      </p:sp>
    </p:spTree>
    <p:extLst>
      <p:ext uri="{BB962C8B-B14F-4D97-AF65-F5344CB8AC3E}">
        <p14:creationId xmlns:p14="http://schemas.microsoft.com/office/powerpoint/2010/main" val="3907457691"/>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
        <p:nvSpPr>
          <p:cNvPr id="3686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50888" indent="-288925">
              <a:defRPr>
                <a:solidFill>
                  <a:schemeClr val="tx1"/>
                </a:solidFill>
                <a:latin typeface="Tahoma" pitchFamily="34" charset="0"/>
              </a:defRPr>
            </a:lvl2pPr>
            <a:lvl3pPr marL="1155700" indent="-230188">
              <a:defRPr>
                <a:solidFill>
                  <a:schemeClr val="tx1"/>
                </a:solidFill>
                <a:latin typeface="Tahoma" pitchFamily="34" charset="0"/>
              </a:defRPr>
            </a:lvl3pPr>
            <a:lvl4pPr marL="1617663" indent="-230188">
              <a:defRPr>
                <a:solidFill>
                  <a:schemeClr val="tx1"/>
                </a:solidFill>
                <a:latin typeface="Tahoma" pitchFamily="34" charset="0"/>
              </a:defRPr>
            </a:lvl4pPr>
            <a:lvl5pPr marL="2079625" indent="-230188">
              <a:defRPr>
                <a:solidFill>
                  <a:schemeClr val="tx1"/>
                </a:solidFill>
                <a:latin typeface="Tahoma" pitchFamily="34" charset="0"/>
              </a:defRPr>
            </a:lvl5pPr>
            <a:lvl6pPr marL="2536825" indent="-230188" eaLnBrk="0" fontAlgn="base" hangingPunct="0">
              <a:spcBef>
                <a:spcPct val="0"/>
              </a:spcBef>
              <a:spcAft>
                <a:spcPct val="0"/>
              </a:spcAft>
              <a:defRPr>
                <a:solidFill>
                  <a:schemeClr val="tx1"/>
                </a:solidFill>
                <a:latin typeface="Tahoma" pitchFamily="34" charset="0"/>
              </a:defRPr>
            </a:lvl6pPr>
            <a:lvl7pPr marL="2994025" indent="-230188" eaLnBrk="0" fontAlgn="base" hangingPunct="0">
              <a:spcBef>
                <a:spcPct val="0"/>
              </a:spcBef>
              <a:spcAft>
                <a:spcPct val="0"/>
              </a:spcAft>
              <a:defRPr>
                <a:solidFill>
                  <a:schemeClr val="tx1"/>
                </a:solidFill>
                <a:latin typeface="Tahoma" pitchFamily="34" charset="0"/>
              </a:defRPr>
            </a:lvl7pPr>
            <a:lvl8pPr marL="3451225" indent="-230188" eaLnBrk="0" fontAlgn="base" hangingPunct="0">
              <a:spcBef>
                <a:spcPct val="0"/>
              </a:spcBef>
              <a:spcAft>
                <a:spcPct val="0"/>
              </a:spcAft>
              <a:defRPr>
                <a:solidFill>
                  <a:schemeClr val="tx1"/>
                </a:solidFill>
                <a:latin typeface="Tahoma" pitchFamily="34" charset="0"/>
              </a:defRPr>
            </a:lvl8pPr>
            <a:lvl9pPr marL="3908425" indent="-230188" eaLnBrk="0" fontAlgn="base" hangingPunct="0">
              <a:spcBef>
                <a:spcPct val="0"/>
              </a:spcBef>
              <a:spcAft>
                <a:spcPct val="0"/>
              </a:spcAft>
              <a:defRPr>
                <a:solidFill>
                  <a:schemeClr val="tx1"/>
                </a:solidFill>
                <a:latin typeface="Tahoma" pitchFamily="34" charset="0"/>
              </a:defRPr>
            </a:lvl9pPr>
          </a:lstStyle>
          <a:p>
            <a:fld id="{429B6EE8-7DA3-4922-B397-E24C2E107651}" type="slidenum">
              <a:rPr lang="en-US" altLang="en-US">
                <a:solidFill>
                  <a:srgbClr val="000000"/>
                </a:solidFill>
              </a:rPr>
              <a:pPr/>
              <a:t>1</a:t>
            </a:fld>
            <a:endParaRPr lang="en-US" altLang="en-US" dirty="0">
              <a:solidFill>
                <a:srgbClr val="000000"/>
              </a:solidFill>
            </a:endParaRPr>
          </a:p>
        </p:txBody>
      </p:sp>
      <p:sp>
        <p:nvSpPr>
          <p:cNvPr id="2" name="Header Placeholder 1"/>
          <p:cNvSpPr>
            <a:spLocks noGrp="1"/>
          </p:cNvSpPr>
          <p:nvPr>
            <p:ph type="hdr" sz="quarter" idx="10"/>
          </p:nvPr>
        </p:nvSpPr>
        <p:spPr/>
        <p:txBody>
          <a:bodyPr/>
          <a:lstStyle/>
          <a:p>
            <a:pPr>
              <a:defRPr/>
            </a:pPr>
            <a:endParaRPr lang="en-US" dirty="0"/>
          </a:p>
        </p:txBody>
      </p:sp>
      <p:sp>
        <p:nvSpPr>
          <p:cNvPr id="3" name="Date Placeholder 2"/>
          <p:cNvSpPr>
            <a:spLocks noGrp="1"/>
          </p:cNvSpPr>
          <p:nvPr>
            <p:ph type="dt" idx="11"/>
          </p:nvPr>
        </p:nvSpPr>
        <p:spPr/>
        <p:txBody>
          <a:bodyPr/>
          <a:lstStyle/>
          <a:p>
            <a:pPr>
              <a:defRPr/>
            </a:pPr>
            <a:r>
              <a:rPr lang="en-US" smtClean="0"/>
              <a:t>14 December 2017</a:t>
            </a:r>
            <a:endParaRPr lang="en-US" dirty="0"/>
          </a:p>
        </p:txBody>
      </p:sp>
    </p:spTree>
    <p:extLst>
      <p:ext uri="{BB962C8B-B14F-4D97-AF65-F5344CB8AC3E}">
        <p14:creationId xmlns:p14="http://schemas.microsoft.com/office/powerpoint/2010/main" val="22558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6B01B4D7-965B-4F89-BD2A-B131DCCEF74E}" type="slidenum">
              <a:rPr lang="en-US" smtClean="0"/>
              <a:pPr>
                <a:defRPr/>
              </a:pPr>
              <a:t>56</a:t>
            </a:fld>
            <a:endParaRPr lang="en-US" dirty="0"/>
          </a:p>
        </p:txBody>
      </p:sp>
      <p:sp>
        <p:nvSpPr>
          <p:cNvPr id="6" name="Header Placeholder 5"/>
          <p:cNvSpPr>
            <a:spLocks noGrp="1"/>
          </p:cNvSpPr>
          <p:nvPr>
            <p:ph type="hdr" sz="quarter" idx="12"/>
          </p:nvPr>
        </p:nvSpPr>
        <p:spPr/>
        <p:txBody>
          <a:bodyPr/>
          <a:lstStyle/>
          <a:p>
            <a:pPr>
              <a:defRPr/>
            </a:pPr>
            <a:endParaRPr lang="en-US" dirty="0"/>
          </a:p>
        </p:txBody>
      </p:sp>
      <p:sp>
        <p:nvSpPr>
          <p:cNvPr id="7" name="Date Placeholder 6"/>
          <p:cNvSpPr>
            <a:spLocks noGrp="1"/>
          </p:cNvSpPr>
          <p:nvPr>
            <p:ph type="dt" idx="13"/>
          </p:nvPr>
        </p:nvSpPr>
        <p:spPr/>
        <p:txBody>
          <a:bodyPr/>
          <a:lstStyle/>
          <a:p>
            <a:pPr>
              <a:defRPr/>
            </a:pPr>
            <a:r>
              <a:rPr lang="en-US" smtClean="0"/>
              <a:t>14 December 2017</a:t>
            </a:r>
            <a:endParaRPr lang="en-US" dirty="0"/>
          </a:p>
        </p:txBody>
      </p:sp>
    </p:spTree>
    <p:extLst>
      <p:ext uri="{BB962C8B-B14F-4D97-AF65-F5344CB8AC3E}">
        <p14:creationId xmlns:p14="http://schemas.microsoft.com/office/powerpoint/2010/main" val="1508136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pPr>
                <a:defRPr/>
              </a:pPr>
              <a:t>‹#›</a:t>
            </a:fld>
            <a:endParaRPr lang="en-US" dirty="0"/>
          </a:p>
        </p:txBody>
      </p:sp>
    </p:spTree>
    <p:extLst>
      <p:ext uri="{BB962C8B-B14F-4D97-AF65-F5344CB8AC3E}">
        <p14:creationId xmlns:p14="http://schemas.microsoft.com/office/powerpoint/2010/main" val="2821518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pPr>
                <a:defRPr/>
              </a:pPr>
              <a:t>‹#›</a:t>
            </a:fld>
            <a:endParaRPr lang="en-US" dirty="0"/>
          </a:p>
        </p:txBody>
      </p:sp>
    </p:spTree>
    <p:extLst>
      <p:ext uri="{BB962C8B-B14F-4D97-AF65-F5344CB8AC3E}">
        <p14:creationId xmlns:p14="http://schemas.microsoft.com/office/powerpoint/2010/main" val="2684280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pPr>
                <a:defRPr/>
              </a:pPr>
              <a:t>‹#›</a:t>
            </a:fld>
            <a:endParaRPr lang="en-US" dirty="0"/>
          </a:p>
        </p:txBody>
      </p:sp>
    </p:spTree>
    <p:extLst>
      <p:ext uri="{BB962C8B-B14F-4D97-AF65-F5344CB8AC3E}">
        <p14:creationId xmlns:p14="http://schemas.microsoft.com/office/powerpoint/2010/main" val="330829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pPr>
                <a:defRPr/>
              </a:pPr>
              <a:t>‹#›</a:t>
            </a:fld>
            <a:endParaRPr lang="en-US" dirty="0"/>
          </a:p>
        </p:txBody>
      </p:sp>
    </p:spTree>
    <p:extLst>
      <p:ext uri="{BB962C8B-B14F-4D97-AF65-F5344CB8AC3E}">
        <p14:creationId xmlns:p14="http://schemas.microsoft.com/office/powerpoint/2010/main" val="1794821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pPr>
                <a:defRPr/>
              </a:pPr>
              <a:t>‹#›</a:t>
            </a:fld>
            <a:endParaRPr lang="en-US" dirty="0"/>
          </a:p>
        </p:txBody>
      </p:sp>
    </p:spTree>
    <p:extLst>
      <p:ext uri="{BB962C8B-B14F-4D97-AF65-F5344CB8AC3E}">
        <p14:creationId xmlns:p14="http://schemas.microsoft.com/office/powerpoint/2010/main" val="2140241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pPr>
                <a:defRPr/>
              </a:pPr>
              <a:t>‹#›</a:t>
            </a:fld>
            <a:endParaRPr lang="en-US" dirty="0"/>
          </a:p>
        </p:txBody>
      </p:sp>
    </p:spTree>
    <p:extLst>
      <p:ext uri="{BB962C8B-B14F-4D97-AF65-F5344CB8AC3E}">
        <p14:creationId xmlns:p14="http://schemas.microsoft.com/office/powerpoint/2010/main" val="1655877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pPr>
                <a:defRPr/>
              </a:pPr>
              <a:t>‹#›</a:t>
            </a:fld>
            <a:endParaRPr lang="en-US" dirty="0"/>
          </a:p>
        </p:txBody>
      </p:sp>
    </p:spTree>
    <p:extLst>
      <p:ext uri="{BB962C8B-B14F-4D97-AF65-F5344CB8AC3E}">
        <p14:creationId xmlns:p14="http://schemas.microsoft.com/office/powerpoint/2010/main" val="405441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pPr>
                <a:defRPr/>
              </a:pPr>
              <a:t>‹#›</a:t>
            </a:fld>
            <a:endParaRPr lang="en-US" dirty="0"/>
          </a:p>
        </p:txBody>
      </p:sp>
    </p:spTree>
    <p:extLst>
      <p:ext uri="{BB962C8B-B14F-4D97-AF65-F5344CB8AC3E}">
        <p14:creationId xmlns:p14="http://schemas.microsoft.com/office/powerpoint/2010/main" val="218399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pPr>
                <a:defRPr/>
              </a:pPr>
              <a:t>‹#›</a:t>
            </a:fld>
            <a:endParaRPr lang="en-US" dirty="0"/>
          </a:p>
        </p:txBody>
      </p:sp>
    </p:spTree>
    <p:extLst>
      <p:ext uri="{BB962C8B-B14F-4D97-AF65-F5344CB8AC3E}">
        <p14:creationId xmlns:p14="http://schemas.microsoft.com/office/powerpoint/2010/main" val="4082556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pPr>
                <a:defRPr/>
              </a:pPr>
              <a:t>‹#›</a:t>
            </a:fld>
            <a:endParaRPr lang="en-US" dirty="0"/>
          </a:p>
        </p:txBody>
      </p:sp>
    </p:spTree>
    <p:extLst>
      <p:ext uri="{BB962C8B-B14F-4D97-AF65-F5344CB8AC3E}">
        <p14:creationId xmlns:p14="http://schemas.microsoft.com/office/powerpoint/2010/main" val="2962535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pPr>
                <a:defRPr/>
              </a:pPr>
              <a:t>‹#›</a:t>
            </a:fld>
            <a:endParaRPr lang="en-US" dirty="0"/>
          </a:p>
        </p:txBody>
      </p:sp>
    </p:spTree>
    <p:extLst>
      <p:ext uri="{BB962C8B-B14F-4D97-AF65-F5344CB8AC3E}">
        <p14:creationId xmlns:p14="http://schemas.microsoft.com/office/powerpoint/2010/main" val="3118562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57655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66157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75473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13982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25080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606339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38042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88864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62381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6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61543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08085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24574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87943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87801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452911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35385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32323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74070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78034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628467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279181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039666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62708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457987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720883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647627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35459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84151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023440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28048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744905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9075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944878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915464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21201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661993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22534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325041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034328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019980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75387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010532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810488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773923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143308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874324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16846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20842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10222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819647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39103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508044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127476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662469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830548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031829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38387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192153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67584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936736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859665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013408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65636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146653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599286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76332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329058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23221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703841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472080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932649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997594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591705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217617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046283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28361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06573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47046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159122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153985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56529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610437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402749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038944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45202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79319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518010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886250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648067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412629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842912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68833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01915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8965687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4523434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74321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0306241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7397540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98709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62577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19080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370336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001043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541876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657771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460985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494174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306285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8787957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997669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3384130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791373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8799524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7269783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8658115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148708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383077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867379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600934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556787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1129384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4007673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224078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635561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08494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249970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018748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26693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185656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371688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6869873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1129384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4007673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2240785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6355615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084944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249970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018748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26693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1856565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3716881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6869873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1390560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6981959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1767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04205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4142040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5594742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587278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574241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4661582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243321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748011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721093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9642915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1785822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4681695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1013910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8742832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280723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4505188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2803128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3910810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2302397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19712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8989282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9416037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6572165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7011325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1245597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6801837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4533509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228853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1574363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2257272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5635460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8464631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3355372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0659147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0374154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766324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3167837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0497293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9198789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456830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4140592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0714790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7809422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3477119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0593171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0970715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4633129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943591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8867956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344513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0057289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2632450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1252435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2032763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8718508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4583036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3751333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5544976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8955056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5174114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6232283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6321729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279526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8718256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6041182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4124377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7795248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8247722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4964853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2870287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1301194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0433953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98389139"/>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3174914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6852185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8456430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7249049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492421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90896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7874695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5593925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8114720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4914192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2913817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7926345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736845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1203416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9589851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0398210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9397656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842723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8001432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6245680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6288948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468556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8616559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2610427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1343048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1524413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6521693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0095049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3606850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4547103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6733304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60031708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7540322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0595691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105565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1770508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423057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9007598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7590329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718586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4948084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6402726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5511008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1020973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5293876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54245409"/>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3345792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3688232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8657833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5231734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9265933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148775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52123504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4782548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1105442"/>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6881666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60565033"/>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2810609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4775497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6769123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408732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7273967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9764669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6537385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1941017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5771713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4041429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3716499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4615345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79850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655527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1600601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3638171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73901006"/>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0485844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60599392"/>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2088201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67996745"/>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0943310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2852956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4625454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237138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1933414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6181545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35280047"/>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0946446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8254144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54795465"/>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2835205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1341202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2287295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924120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160156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73152169"/>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96817334"/>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8316522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036911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2899843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8726484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0511202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685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0685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8F991B-06EA-4A8B-8D56-3D6FFF90D771}"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18818012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5F0C75-3C31-4C30-8D71-C2151582256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5704021"/>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516FF4-EFD1-42DF-9CA8-985B5A84DCC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4663935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784D07-CADD-4726-B9C4-0B80CFAAFFE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3333389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C6F677B-A18C-4FB8-9730-EBB0E12734F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75463849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9614926-724B-497A-8A22-79DB8672757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262588963"/>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48BE12E-82E3-47EE-B10B-D28589857A0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13190836"/>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8FE9-07E3-4A1A-A782-792501BB463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41384626"/>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C58303-FDA2-4CB7-A735-92164B6E112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0154043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6A58CE-B551-4C5C-9809-DA9E8279F9A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87541053"/>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C0F4DD-4092-4DE6-A90E-67DEAC0A34A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56075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jpe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1.jpe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1.jpeg"/><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image" Target="../media/image1.jpeg"/><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image" Target="../media/image1.jpeg"/><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image" Target="../media/image1.jpeg"/><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image" Target="../media/image1.jpeg"/><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image" Target="../media/image1.jpeg"/><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image" Target="../media/image1.jpeg"/><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image" Target="../media/image1.jpeg"/><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13" Type="http://schemas.openxmlformats.org/officeDocument/2006/relationships/image" Target="../media/image1.jpeg"/><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image" Target="../media/image1.jpeg"/><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image" Target="../media/image1.jpeg"/><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image" Target="../media/image1.jpeg"/><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13" Type="http://schemas.openxmlformats.org/officeDocument/2006/relationships/image" Target="../media/image1.jpeg"/><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13" Type="http://schemas.openxmlformats.org/officeDocument/2006/relationships/image" Target="../media/image1.jpeg"/><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46359293"/>
      </p:ext>
    </p:extLst>
  </p:cSld>
  <p:clrMap bg1="dk2" tx1="lt1" bg2="dk1" tx2="lt2" accent1="accent1" accent2="accent2" accent3="accent3" accent4="accent4" accent5="accent5" accent6="accent6" hlink="hlink" folHlink="folHlink"/>
  <p:sldLayoutIdLst>
    <p:sldLayoutId id="2147484815" r:id="rId1"/>
    <p:sldLayoutId id="2147484816" r:id="rId2"/>
    <p:sldLayoutId id="2147484817" r:id="rId3"/>
    <p:sldLayoutId id="2147484818" r:id="rId4"/>
    <p:sldLayoutId id="2147484819" r:id="rId5"/>
    <p:sldLayoutId id="2147484820" r:id="rId6"/>
    <p:sldLayoutId id="2147484821" r:id="rId7"/>
    <p:sldLayoutId id="2147484822" r:id="rId8"/>
    <p:sldLayoutId id="2147484823" r:id="rId9"/>
    <p:sldLayoutId id="2147484824" r:id="rId10"/>
    <p:sldLayoutId id="214748482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57747561"/>
      </p:ext>
    </p:extLst>
  </p:cSld>
  <p:clrMap bg1="dk2" tx1="lt1" bg2="dk1" tx2="lt2" accent1="accent1" accent2="accent2" accent3="accent3" accent4="accent4" accent5="accent5" accent6="accent6" hlink="hlink" folHlink="folHlink"/>
  <p:sldLayoutIdLst>
    <p:sldLayoutId id="2147484827" r:id="rId1"/>
    <p:sldLayoutId id="2147484828" r:id="rId2"/>
    <p:sldLayoutId id="2147484829" r:id="rId3"/>
    <p:sldLayoutId id="2147484830" r:id="rId4"/>
    <p:sldLayoutId id="2147484831" r:id="rId5"/>
    <p:sldLayoutId id="2147484832" r:id="rId6"/>
    <p:sldLayoutId id="2147484833" r:id="rId7"/>
    <p:sldLayoutId id="2147484834" r:id="rId8"/>
    <p:sldLayoutId id="2147484835" r:id="rId9"/>
    <p:sldLayoutId id="2147484836" r:id="rId10"/>
    <p:sldLayoutId id="214748483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656657224"/>
      </p:ext>
    </p:extLst>
  </p:cSld>
  <p:clrMap bg1="dk2" tx1="lt1" bg2="dk1" tx2="lt2" accent1="accent1" accent2="accent2" accent3="accent3" accent4="accent4" accent5="accent5" accent6="accent6" hlink="hlink" folHlink="folHlink"/>
  <p:sldLayoutIdLst>
    <p:sldLayoutId id="2147484839" r:id="rId1"/>
    <p:sldLayoutId id="2147484840" r:id="rId2"/>
    <p:sldLayoutId id="2147484841" r:id="rId3"/>
    <p:sldLayoutId id="2147484842" r:id="rId4"/>
    <p:sldLayoutId id="2147484843" r:id="rId5"/>
    <p:sldLayoutId id="2147484844" r:id="rId6"/>
    <p:sldLayoutId id="2147484845" r:id="rId7"/>
    <p:sldLayoutId id="2147484846" r:id="rId8"/>
    <p:sldLayoutId id="2147484847" r:id="rId9"/>
    <p:sldLayoutId id="2147484848" r:id="rId10"/>
    <p:sldLayoutId id="214748484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48985213"/>
      </p:ext>
    </p:extLst>
  </p:cSld>
  <p:clrMap bg1="dk2" tx1="lt1" bg2="dk1" tx2="lt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57027596"/>
      </p:ext>
    </p:extLst>
  </p:cSld>
  <p:clrMap bg1="dk2" tx1="lt1" bg2="dk1" tx2="lt2" accent1="accent1" accent2="accent2" accent3="accent3" accent4="accent4" accent5="accent5" accent6="accent6" hlink="hlink" folHlink="folHlink"/>
  <p:sldLayoutIdLst>
    <p:sldLayoutId id="2147484863" r:id="rId1"/>
    <p:sldLayoutId id="2147484864" r:id="rId2"/>
    <p:sldLayoutId id="2147484865" r:id="rId3"/>
    <p:sldLayoutId id="2147484866" r:id="rId4"/>
    <p:sldLayoutId id="2147484867" r:id="rId5"/>
    <p:sldLayoutId id="2147484868" r:id="rId6"/>
    <p:sldLayoutId id="2147484869" r:id="rId7"/>
    <p:sldLayoutId id="2147484870" r:id="rId8"/>
    <p:sldLayoutId id="2147484871" r:id="rId9"/>
    <p:sldLayoutId id="2147484872" r:id="rId10"/>
    <p:sldLayoutId id="214748487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64648169"/>
      </p:ext>
    </p:extLst>
  </p:cSld>
  <p:clrMap bg1="dk2" tx1="lt1" bg2="dk1" tx2="lt2" accent1="accent1" accent2="accent2" accent3="accent3" accent4="accent4" accent5="accent5" accent6="accent6" hlink="hlink" folHlink="folHlink"/>
  <p:sldLayoutIdLst>
    <p:sldLayoutId id="2147484875" r:id="rId1"/>
    <p:sldLayoutId id="2147484876" r:id="rId2"/>
    <p:sldLayoutId id="2147484877" r:id="rId3"/>
    <p:sldLayoutId id="2147484878" r:id="rId4"/>
    <p:sldLayoutId id="2147484879" r:id="rId5"/>
    <p:sldLayoutId id="2147484880" r:id="rId6"/>
    <p:sldLayoutId id="2147484881" r:id="rId7"/>
    <p:sldLayoutId id="2147484882" r:id="rId8"/>
    <p:sldLayoutId id="2147484883" r:id="rId9"/>
    <p:sldLayoutId id="2147484884" r:id="rId10"/>
    <p:sldLayoutId id="214748488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45092"/>
      </p:ext>
    </p:extLst>
  </p:cSld>
  <p:clrMap bg1="dk2" tx1="lt1" bg2="dk1" tx2="lt2" accent1="accent1" accent2="accent2" accent3="accent3" accent4="accent4" accent5="accent5" accent6="accent6" hlink="hlink" folHlink="folHlink"/>
  <p:sldLayoutIdLst>
    <p:sldLayoutId id="2147484899" r:id="rId1"/>
    <p:sldLayoutId id="2147484900" r:id="rId2"/>
    <p:sldLayoutId id="2147484901" r:id="rId3"/>
    <p:sldLayoutId id="2147484902" r:id="rId4"/>
    <p:sldLayoutId id="2147484903" r:id="rId5"/>
    <p:sldLayoutId id="2147484904" r:id="rId6"/>
    <p:sldLayoutId id="2147484905" r:id="rId7"/>
    <p:sldLayoutId id="2147484906" r:id="rId8"/>
    <p:sldLayoutId id="2147484907" r:id="rId9"/>
    <p:sldLayoutId id="2147484908" r:id="rId10"/>
    <p:sldLayoutId id="214748490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44281255"/>
      </p:ext>
    </p:extLst>
  </p:cSld>
  <p:clrMap bg1="dk2" tx1="lt1" bg2="dk1" tx2="lt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63496774"/>
      </p:ext>
    </p:extLst>
  </p:cSld>
  <p:clrMap bg1="dk2" tx1="lt1" bg2="dk1" tx2="lt2" accent1="accent1" accent2="accent2" accent3="accent3" accent4="accent4" accent5="accent5" accent6="accent6" hlink="hlink" folHlink="folHlink"/>
  <p:sldLayoutIdLst>
    <p:sldLayoutId id="2147484923" r:id="rId1"/>
    <p:sldLayoutId id="2147484924" r:id="rId2"/>
    <p:sldLayoutId id="2147484925" r:id="rId3"/>
    <p:sldLayoutId id="2147484926" r:id="rId4"/>
    <p:sldLayoutId id="2147484927" r:id="rId5"/>
    <p:sldLayoutId id="2147484928" r:id="rId6"/>
    <p:sldLayoutId id="2147484929" r:id="rId7"/>
    <p:sldLayoutId id="2147484930" r:id="rId8"/>
    <p:sldLayoutId id="2147484931" r:id="rId9"/>
    <p:sldLayoutId id="2147484932" r:id="rId10"/>
    <p:sldLayoutId id="214748493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4004774"/>
      </p:ext>
    </p:extLst>
  </p:cSld>
  <p:clrMap bg1="dk2" tx1="lt1" bg2="dk1" tx2="lt2" accent1="accent1" accent2="accent2" accent3="accent3" accent4="accent4" accent5="accent5" accent6="accent6" hlink="hlink" folHlink="folHlink"/>
  <p:sldLayoutIdLst>
    <p:sldLayoutId id="2147484935" r:id="rId1"/>
    <p:sldLayoutId id="2147484936" r:id="rId2"/>
    <p:sldLayoutId id="2147484937" r:id="rId3"/>
    <p:sldLayoutId id="2147484938" r:id="rId4"/>
    <p:sldLayoutId id="2147484939" r:id="rId5"/>
    <p:sldLayoutId id="2147484940" r:id="rId6"/>
    <p:sldLayoutId id="2147484941" r:id="rId7"/>
    <p:sldLayoutId id="2147484942" r:id="rId8"/>
    <p:sldLayoutId id="2147484943" r:id="rId9"/>
    <p:sldLayoutId id="2147484944" r:id="rId10"/>
    <p:sldLayoutId id="214748494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15458317"/>
      </p:ext>
    </p:extLst>
  </p:cSld>
  <p:clrMap bg1="dk2" tx1="lt1" bg2="dk1" tx2="lt2" accent1="accent1" accent2="accent2" accent3="accent3" accent4="accent4" accent5="accent5" accent6="accent6" hlink="hlink" folHlink="folHlink"/>
  <p:sldLayoutIdLst>
    <p:sldLayoutId id="2147484947" r:id="rId1"/>
    <p:sldLayoutId id="2147484948" r:id="rId2"/>
    <p:sldLayoutId id="2147484949" r:id="rId3"/>
    <p:sldLayoutId id="2147484950" r:id="rId4"/>
    <p:sldLayoutId id="2147484951" r:id="rId5"/>
    <p:sldLayoutId id="2147484952" r:id="rId6"/>
    <p:sldLayoutId id="2147484953" r:id="rId7"/>
    <p:sldLayoutId id="2147484954" r:id="rId8"/>
    <p:sldLayoutId id="2147484955" r:id="rId9"/>
    <p:sldLayoutId id="2147484956" r:id="rId10"/>
    <p:sldLayoutId id="214748495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13332580"/>
      </p:ext>
    </p:extLst>
  </p:cSld>
  <p:clrMap bg1="dk2" tx1="lt1" bg2="dk1" tx2="lt2" accent1="accent1" accent2="accent2" accent3="accent3" accent4="accent4" accent5="accent5" accent6="accent6" hlink="hlink" folHlink="folHlink"/>
  <p:sldLayoutIdLst>
    <p:sldLayoutId id="2147484959" r:id="rId1"/>
    <p:sldLayoutId id="2147484960" r:id="rId2"/>
    <p:sldLayoutId id="2147484961" r:id="rId3"/>
    <p:sldLayoutId id="2147484962" r:id="rId4"/>
    <p:sldLayoutId id="2147484963" r:id="rId5"/>
    <p:sldLayoutId id="2147484964" r:id="rId6"/>
    <p:sldLayoutId id="2147484965" r:id="rId7"/>
    <p:sldLayoutId id="2147484966" r:id="rId8"/>
    <p:sldLayoutId id="2147484967" r:id="rId9"/>
    <p:sldLayoutId id="2147484968" r:id="rId10"/>
    <p:sldLayoutId id="214748496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13332580"/>
      </p:ext>
    </p:extLst>
  </p:cSld>
  <p:clrMap bg1="dk2" tx1="lt1" bg2="dk1" tx2="lt2" accent1="accent1" accent2="accent2" accent3="accent3" accent4="accent4" accent5="accent5" accent6="accent6" hlink="hlink" folHlink="folHlink"/>
  <p:sldLayoutIdLst>
    <p:sldLayoutId id="2147484971" r:id="rId1"/>
    <p:sldLayoutId id="2147484972" r:id="rId2"/>
    <p:sldLayoutId id="2147484973" r:id="rId3"/>
    <p:sldLayoutId id="2147484974" r:id="rId4"/>
    <p:sldLayoutId id="2147484975" r:id="rId5"/>
    <p:sldLayoutId id="2147484976" r:id="rId6"/>
    <p:sldLayoutId id="2147484977" r:id="rId7"/>
    <p:sldLayoutId id="2147484978" r:id="rId8"/>
    <p:sldLayoutId id="2147484979" r:id="rId9"/>
    <p:sldLayoutId id="2147484980" r:id="rId10"/>
    <p:sldLayoutId id="214748498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51733216"/>
      </p:ext>
    </p:extLst>
  </p:cSld>
  <p:clrMap bg1="dk2" tx1="lt1" bg2="dk1" tx2="lt2" accent1="accent1" accent2="accent2" accent3="accent3" accent4="accent4" accent5="accent5" accent6="accent6" hlink="hlink" folHlink="folHlink"/>
  <p:sldLayoutIdLst>
    <p:sldLayoutId id="2147484983" r:id="rId1"/>
    <p:sldLayoutId id="2147484984" r:id="rId2"/>
    <p:sldLayoutId id="2147484985" r:id="rId3"/>
    <p:sldLayoutId id="2147484986" r:id="rId4"/>
    <p:sldLayoutId id="2147484987" r:id="rId5"/>
    <p:sldLayoutId id="2147484988" r:id="rId6"/>
    <p:sldLayoutId id="2147484989" r:id="rId7"/>
    <p:sldLayoutId id="2147484990" r:id="rId8"/>
    <p:sldLayoutId id="2147484991" r:id="rId9"/>
    <p:sldLayoutId id="2147484992" r:id="rId10"/>
    <p:sldLayoutId id="214748499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963150718"/>
      </p:ext>
    </p:extLst>
  </p:cSld>
  <p:clrMap bg1="dk2" tx1="lt1" bg2="dk1" tx2="lt2" accent1="accent1" accent2="accent2" accent3="accent3" accent4="accent4" accent5="accent5" accent6="accent6" hlink="hlink" folHlink="folHlink"/>
  <p:sldLayoutIdLst>
    <p:sldLayoutId id="2147484995" r:id="rId1"/>
    <p:sldLayoutId id="2147484996" r:id="rId2"/>
    <p:sldLayoutId id="2147484997" r:id="rId3"/>
    <p:sldLayoutId id="2147484998" r:id="rId4"/>
    <p:sldLayoutId id="2147484999" r:id="rId5"/>
    <p:sldLayoutId id="2147485000" r:id="rId6"/>
    <p:sldLayoutId id="2147485001" r:id="rId7"/>
    <p:sldLayoutId id="2147485002" r:id="rId8"/>
    <p:sldLayoutId id="2147485003" r:id="rId9"/>
    <p:sldLayoutId id="2147485004" r:id="rId10"/>
    <p:sldLayoutId id="214748500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49477714"/>
      </p:ext>
    </p:extLst>
  </p:cSld>
  <p:clrMap bg1="dk2" tx1="lt1" bg2="dk1" tx2="lt2" accent1="accent1" accent2="accent2" accent3="accent3" accent4="accent4" accent5="accent5" accent6="accent6" hlink="hlink" folHlink="folHlink"/>
  <p:sldLayoutIdLst>
    <p:sldLayoutId id="2147485007" r:id="rId1"/>
    <p:sldLayoutId id="2147485008" r:id="rId2"/>
    <p:sldLayoutId id="2147485009" r:id="rId3"/>
    <p:sldLayoutId id="2147485010" r:id="rId4"/>
    <p:sldLayoutId id="2147485011" r:id="rId5"/>
    <p:sldLayoutId id="2147485012" r:id="rId6"/>
    <p:sldLayoutId id="2147485013" r:id="rId7"/>
    <p:sldLayoutId id="2147485014" r:id="rId8"/>
    <p:sldLayoutId id="2147485015" r:id="rId9"/>
    <p:sldLayoutId id="2147485016" r:id="rId10"/>
    <p:sldLayoutId id="214748501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25454389"/>
      </p:ext>
    </p:extLst>
  </p:cSld>
  <p:clrMap bg1="dk2" tx1="lt1" bg2="dk1" tx2="lt2" accent1="accent1" accent2="accent2" accent3="accent3" accent4="accent4" accent5="accent5" accent6="accent6" hlink="hlink" folHlink="folHlink"/>
  <p:sldLayoutIdLst>
    <p:sldLayoutId id="2147485019" r:id="rId1"/>
    <p:sldLayoutId id="2147485020" r:id="rId2"/>
    <p:sldLayoutId id="2147485021" r:id="rId3"/>
    <p:sldLayoutId id="2147485022" r:id="rId4"/>
    <p:sldLayoutId id="2147485023" r:id="rId5"/>
    <p:sldLayoutId id="2147485024" r:id="rId6"/>
    <p:sldLayoutId id="2147485025" r:id="rId7"/>
    <p:sldLayoutId id="2147485026" r:id="rId8"/>
    <p:sldLayoutId id="2147485027" r:id="rId9"/>
    <p:sldLayoutId id="2147485028" r:id="rId10"/>
    <p:sldLayoutId id="214748502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09734566"/>
      </p:ext>
    </p:extLst>
  </p:cSld>
  <p:clrMap bg1="dk2" tx1="lt1" bg2="dk1" tx2="lt2" accent1="accent1" accent2="accent2" accent3="accent3" accent4="accent4" accent5="accent5" accent6="accent6" hlink="hlink" folHlink="folHlink"/>
  <p:sldLayoutIdLst>
    <p:sldLayoutId id="2147485031" r:id="rId1"/>
    <p:sldLayoutId id="2147485032" r:id="rId2"/>
    <p:sldLayoutId id="2147485033" r:id="rId3"/>
    <p:sldLayoutId id="2147485034" r:id="rId4"/>
    <p:sldLayoutId id="2147485035" r:id="rId5"/>
    <p:sldLayoutId id="2147485036" r:id="rId6"/>
    <p:sldLayoutId id="2147485037" r:id="rId7"/>
    <p:sldLayoutId id="2147485038" r:id="rId8"/>
    <p:sldLayoutId id="2147485039" r:id="rId9"/>
    <p:sldLayoutId id="2147485040" r:id="rId10"/>
    <p:sldLayoutId id="214748504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44706205"/>
      </p:ext>
    </p:extLst>
  </p:cSld>
  <p:clrMap bg1="dk2" tx1="lt1" bg2="dk1" tx2="lt2" accent1="accent1" accent2="accent2" accent3="accent3" accent4="accent4" accent5="accent5" accent6="accent6" hlink="hlink" folHlink="folHlink"/>
  <p:sldLayoutIdLst>
    <p:sldLayoutId id="2147485043" r:id="rId1"/>
    <p:sldLayoutId id="2147485044" r:id="rId2"/>
    <p:sldLayoutId id="2147485045" r:id="rId3"/>
    <p:sldLayoutId id="2147485046" r:id="rId4"/>
    <p:sldLayoutId id="2147485047" r:id="rId5"/>
    <p:sldLayoutId id="2147485048" r:id="rId6"/>
    <p:sldLayoutId id="2147485049" r:id="rId7"/>
    <p:sldLayoutId id="2147485050" r:id="rId8"/>
    <p:sldLayoutId id="2147485051" r:id="rId9"/>
    <p:sldLayoutId id="2147485052" r:id="rId10"/>
    <p:sldLayoutId id="214748505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76003885"/>
      </p:ext>
    </p:extLst>
  </p:cSld>
  <p:clrMap bg1="dk2" tx1="lt1" bg2="dk1" tx2="lt2" accent1="accent1" accent2="accent2" accent3="accent3" accent4="accent4" accent5="accent5" accent6="accent6" hlink="hlink" folHlink="folHlink"/>
  <p:sldLayoutIdLst>
    <p:sldLayoutId id="2147485055" r:id="rId1"/>
    <p:sldLayoutId id="2147485056" r:id="rId2"/>
    <p:sldLayoutId id="2147485057" r:id="rId3"/>
    <p:sldLayoutId id="2147485058" r:id="rId4"/>
    <p:sldLayoutId id="2147485059" r:id="rId5"/>
    <p:sldLayoutId id="2147485060" r:id="rId6"/>
    <p:sldLayoutId id="2147485061" r:id="rId7"/>
    <p:sldLayoutId id="2147485062" r:id="rId8"/>
    <p:sldLayoutId id="2147485063" r:id="rId9"/>
    <p:sldLayoutId id="2147485064" r:id="rId10"/>
    <p:sldLayoutId id="214748506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96173169"/>
      </p:ext>
    </p:extLst>
  </p:cSld>
  <p:clrMap bg1="dk2" tx1="lt1" bg2="dk1" tx2="lt2" accent1="accent1" accent2="accent2" accent3="accent3" accent4="accent4" accent5="accent5" accent6="accent6" hlink="hlink" folHlink="folHlink"/>
  <p:sldLayoutIdLst>
    <p:sldLayoutId id="2147485067" r:id="rId1"/>
    <p:sldLayoutId id="2147485068" r:id="rId2"/>
    <p:sldLayoutId id="2147485069" r:id="rId3"/>
    <p:sldLayoutId id="2147485070" r:id="rId4"/>
    <p:sldLayoutId id="2147485071" r:id="rId5"/>
    <p:sldLayoutId id="2147485072" r:id="rId6"/>
    <p:sldLayoutId id="2147485073" r:id="rId7"/>
    <p:sldLayoutId id="2147485074" r:id="rId8"/>
    <p:sldLayoutId id="2147485075" r:id="rId9"/>
    <p:sldLayoutId id="2147485076" r:id="rId10"/>
    <p:sldLayoutId id="214748507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509532288"/>
      </p:ext>
    </p:extLst>
  </p:cSld>
  <p:clrMap bg1="dk2" tx1="lt1" bg2="dk1" tx2="lt2" accent1="accent1" accent2="accent2" accent3="accent3" accent4="accent4" accent5="accent5" accent6="accent6" hlink="hlink" folHlink="folHlink"/>
  <p:sldLayoutIdLst>
    <p:sldLayoutId id="2147485079" r:id="rId1"/>
    <p:sldLayoutId id="2147485080" r:id="rId2"/>
    <p:sldLayoutId id="2147485081" r:id="rId3"/>
    <p:sldLayoutId id="2147485082" r:id="rId4"/>
    <p:sldLayoutId id="2147485083" r:id="rId5"/>
    <p:sldLayoutId id="2147485084" r:id="rId6"/>
    <p:sldLayoutId id="2147485085" r:id="rId7"/>
    <p:sldLayoutId id="2147485086" r:id="rId8"/>
    <p:sldLayoutId id="2147485087" r:id="rId9"/>
    <p:sldLayoutId id="2147485088" r:id="rId10"/>
    <p:sldLayoutId id="214748508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4282249"/>
      </p:ext>
    </p:extLst>
  </p:cSld>
  <p:clrMap bg1="dk2" tx1="lt1" bg2="dk1" tx2="lt2" accent1="accent1" accent2="accent2" accent3="accent3" accent4="accent4" accent5="accent5" accent6="accent6" hlink="hlink" folHlink="folHlink"/>
  <p:sldLayoutIdLst>
    <p:sldLayoutId id="2147485091" r:id="rId1"/>
    <p:sldLayoutId id="2147485092" r:id="rId2"/>
    <p:sldLayoutId id="2147485093" r:id="rId3"/>
    <p:sldLayoutId id="2147485094" r:id="rId4"/>
    <p:sldLayoutId id="2147485095" r:id="rId5"/>
    <p:sldLayoutId id="2147485096" r:id="rId6"/>
    <p:sldLayoutId id="2147485097" r:id="rId7"/>
    <p:sldLayoutId id="2147485098" r:id="rId8"/>
    <p:sldLayoutId id="2147485099" r:id="rId9"/>
    <p:sldLayoutId id="2147485100" r:id="rId10"/>
    <p:sldLayoutId id="214748510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78848939"/>
      </p:ext>
    </p:extLst>
  </p:cSld>
  <p:clrMap bg1="dk2" tx1="lt1" bg2="dk1" tx2="lt2" accent1="accent1" accent2="accent2" accent3="accent3" accent4="accent4" accent5="accent5" accent6="accent6" hlink="hlink" folHlink="folHlink"/>
  <p:sldLayoutIdLst>
    <p:sldLayoutId id="2147485103" r:id="rId1"/>
    <p:sldLayoutId id="2147485104" r:id="rId2"/>
    <p:sldLayoutId id="2147485105" r:id="rId3"/>
    <p:sldLayoutId id="2147485106" r:id="rId4"/>
    <p:sldLayoutId id="2147485107" r:id="rId5"/>
    <p:sldLayoutId id="2147485108" r:id="rId6"/>
    <p:sldLayoutId id="2147485109" r:id="rId7"/>
    <p:sldLayoutId id="2147485110" r:id="rId8"/>
    <p:sldLayoutId id="2147485111" r:id="rId9"/>
    <p:sldLayoutId id="2147485112" r:id="rId10"/>
    <p:sldLayoutId id="214748511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11418834"/>
      </p:ext>
    </p:extLst>
  </p:cSld>
  <p:clrMap bg1="dk2" tx1="lt1" bg2="dk1" tx2="lt2" accent1="accent1" accent2="accent2" accent3="accent3" accent4="accent4" accent5="accent5" accent6="accent6" hlink="hlink" folHlink="folHlink"/>
  <p:sldLayoutIdLst>
    <p:sldLayoutId id="2147485115" r:id="rId1"/>
    <p:sldLayoutId id="2147485116" r:id="rId2"/>
    <p:sldLayoutId id="2147485117" r:id="rId3"/>
    <p:sldLayoutId id="2147485118" r:id="rId4"/>
    <p:sldLayoutId id="2147485119" r:id="rId5"/>
    <p:sldLayoutId id="2147485120" r:id="rId6"/>
    <p:sldLayoutId id="2147485121" r:id="rId7"/>
    <p:sldLayoutId id="2147485122" r:id="rId8"/>
    <p:sldLayoutId id="2147485123" r:id="rId9"/>
    <p:sldLayoutId id="2147485124" r:id="rId10"/>
    <p:sldLayoutId id="214748512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63544603"/>
      </p:ext>
    </p:extLst>
  </p:cSld>
  <p:clrMap bg1="dk2" tx1="lt1" bg2="dk1" tx2="lt2" accent1="accent1" accent2="accent2" accent3="accent3" accent4="accent4" accent5="accent5" accent6="accent6" hlink="hlink" folHlink="folHlink"/>
  <p:sldLayoutIdLst>
    <p:sldLayoutId id="2147485127" r:id="rId1"/>
    <p:sldLayoutId id="2147485128" r:id="rId2"/>
    <p:sldLayoutId id="2147485129" r:id="rId3"/>
    <p:sldLayoutId id="2147485130" r:id="rId4"/>
    <p:sldLayoutId id="2147485131" r:id="rId5"/>
    <p:sldLayoutId id="2147485132" r:id="rId6"/>
    <p:sldLayoutId id="2147485133" r:id="rId7"/>
    <p:sldLayoutId id="2147485134" r:id="rId8"/>
    <p:sldLayoutId id="2147485135" r:id="rId9"/>
    <p:sldLayoutId id="2147485136" r:id="rId10"/>
    <p:sldLayoutId id="214748513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75103797"/>
      </p:ext>
    </p:extLst>
  </p:cSld>
  <p:clrMap bg1="dk2" tx1="lt1" bg2="dk1" tx2="lt2" accent1="accent1" accent2="accent2" accent3="accent3" accent4="accent4" accent5="accent5" accent6="accent6" hlink="hlink" folHlink="folHlink"/>
  <p:sldLayoutIdLst>
    <p:sldLayoutId id="2147485139" r:id="rId1"/>
    <p:sldLayoutId id="2147485140" r:id="rId2"/>
    <p:sldLayoutId id="2147485141" r:id="rId3"/>
    <p:sldLayoutId id="2147485142" r:id="rId4"/>
    <p:sldLayoutId id="2147485143" r:id="rId5"/>
    <p:sldLayoutId id="2147485144" r:id="rId6"/>
    <p:sldLayoutId id="2147485145" r:id="rId7"/>
    <p:sldLayoutId id="2147485146" r:id="rId8"/>
    <p:sldLayoutId id="2147485147" r:id="rId9"/>
    <p:sldLayoutId id="2147485148" r:id="rId10"/>
    <p:sldLayoutId id="214748514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04001947"/>
      </p:ext>
    </p:extLst>
  </p:cSld>
  <p:clrMap bg1="dk2" tx1="lt1" bg2="dk1" tx2="lt2" accent1="accent1" accent2="accent2" accent3="accent3" accent4="accent4" accent5="accent5" accent6="accent6" hlink="hlink" folHlink="folHlink"/>
  <p:sldLayoutIdLst>
    <p:sldLayoutId id="2147485151" r:id="rId1"/>
    <p:sldLayoutId id="2147485152" r:id="rId2"/>
    <p:sldLayoutId id="2147485153" r:id="rId3"/>
    <p:sldLayoutId id="2147485154" r:id="rId4"/>
    <p:sldLayoutId id="2147485155" r:id="rId5"/>
    <p:sldLayoutId id="2147485156" r:id="rId6"/>
    <p:sldLayoutId id="2147485157" r:id="rId7"/>
    <p:sldLayoutId id="2147485158" r:id="rId8"/>
    <p:sldLayoutId id="2147485159" r:id="rId9"/>
    <p:sldLayoutId id="2147485160" r:id="rId10"/>
    <p:sldLayoutId id="214748516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287825232"/>
      </p:ext>
    </p:extLst>
  </p:cSld>
  <p:clrMap bg1="dk2" tx1="lt1" bg2="dk1" tx2="lt2" accent1="accent1" accent2="accent2" accent3="accent3" accent4="accent4" accent5="accent5" accent6="accent6" hlink="hlink" folHlink="folHlink"/>
  <p:sldLayoutIdLst>
    <p:sldLayoutId id="2147485163"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82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dirty="0">
              <a:solidFill>
                <a:srgbClr val="FFFFFF"/>
              </a:solidFill>
            </a:endParaRPr>
          </a:p>
        </p:txBody>
      </p:sp>
      <p:sp>
        <p:nvSpPr>
          <p:cNvPr id="205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pPr>
              <a:defRPr/>
            </a:pPr>
            <a:fld id="{700D6E1D-21C6-43E0-B317-D6BF5DDCEC54}"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96706938"/>
      </p:ext>
    </p:extLst>
  </p:cSld>
  <p:clrMap bg1="dk2" tx1="lt1" bg2="dk1" tx2="lt2" accent1="accent1" accent2="accent2" accent3="accent3" accent4="accent4" accent5="accent5" accent6="accent6" hlink="hlink" folHlink="folHlink"/>
  <p:sldLayoutIdLst>
    <p:sldLayoutId id="2147485175" r:id="rId1"/>
    <p:sldLayoutId id="2147485176" r:id="rId2"/>
    <p:sldLayoutId id="2147485177" r:id="rId3"/>
    <p:sldLayoutId id="2147485178" r:id="rId4"/>
    <p:sldLayoutId id="2147485179" r:id="rId5"/>
    <p:sldLayoutId id="2147485180" r:id="rId6"/>
    <p:sldLayoutId id="2147485181" r:id="rId7"/>
    <p:sldLayoutId id="2147485182" r:id="rId8"/>
    <p:sldLayoutId id="2147485183" r:id="rId9"/>
    <p:sldLayoutId id="2147485184" r:id="rId10"/>
    <p:sldLayoutId id="214748518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3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2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291" name="Text Box 5"/>
          <p:cNvSpPr txBox="1">
            <a:spLocks noChangeArrowheads="1"/>
          </p:cNvSpPr>
          <p:nvPr/>
        </p:nvSpPr>
        <p:spPr bwMode="auto">
          <a:xfrm>
            <a:off x="398463" y="6173788"/>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				</a:t>
            </a:r>
          </a:p>
        </p:txBody>
      </p:sp>
      <p:sp>
        <p:nvSpPr>
          <p:cNvPr id="2" name="Rectangle 1"/>
          <p:cNvSpPr/>
          <p:nvPr/>
        </p:nvSpPr>
        <p:spPr>
          <a:xfrm>
            <a:off x="374983" y="3090208"/>
            <a:ext cx="8991600" cy="1938992"/>
          </a:xfrm>
          <a:prstGeom prst="rect">
            <a:avLst/>
          </a:prstGeom>
        </p:spPr>
        <p:txBody>
          <a:bodyPr wrap="square">
            <a:spAutoFit/>
          </a:bodyPr>
          <a:lstStyle/>
          <a:p>
            <a:pPr>
              <a:defRPr/>
            </a:pPr>
            <a:r>
              <a:rPr lang="en-US" sz="6000" b="1" dirty="0">
                <a:ln w="19050">
                  <a:solidFill>
                    <a:srgbClr val="003366">
                      <a:lumMod val="50000"/>
                    </a:srgbClr>
                  </a:solidFill>
                </a:ln>
                <a:solidFill>
                  <a:srgbClr val="FFFFFF">
                    <a:lumMod val="95000"/>
                  </a:srgbClr>
                </a:solidFill>
                <a:effectLst>
                  <a:outerShdw blurRad="38100" dist="38100" dir="2700000" algn="tl">
                    <a:srgbClr val="000000">
                      <a:alpha val="43137"/>
                    </a:srgbClr>
                  </a:outerShdw>
                </a:effectLst>
                <a:latin typeface="Candara" pitchFamily="34" charset="0"/>
              </a:rPr>
              <a:t>Deschutes Basin </a:t>
            </a:r>
          </a:p>
          <a:p>
            <a:pPr>
              <a:defRPr/>
            </a:pPr>
            <a:r>
              <a:rPr lang="en-US" sz="6000" b="1" dirty="0">
                <a:ln w="19050">
                  <a:solidFill>
                    <a:srgbClr val="003366">
                      <a:lumMod val="50000"/>
                    </a:srgbClr>
                  </a:solidFill>
                </a:ln>
                <a:solidFill>
                  <a:srgbClr val="FFFFFF">
                    <a:lumMod val="95000"/>
                  </a:srgbClr>
                </a:solidFill>
                <a:effectLst>
                  <a:outerShdw blurRad="38100" dist="38100" dir="2700000" algn="tl">
                    <a:srgbClr val="000000">
                      <a:alpha val="43137"/>
                    </a:srgbClr>
                  </a:outerShdw>
                </a:effectLst>
                <a:latin typeface="Candara" pitchFamily="34" charset="0"/>
              </a:rPr>
              <a:t>Habitat </a:t>
            </a:r>
            <a:r>
              <a:rPr lang="en-US" sz="6000" b="1" dirty="0" smtClean="0">
                <a:ln w="19050">
                  <a:solidFill>
                    <a:srgbClr val="003366">
                      <a:lumMod val="50000"/>
                    </a:srgbClr>
                  </a:solidFill>
                </a:ln>
                <a:solidFill>
                  <a:srgbClr val="FFFFFF">
                    <a:lumMod val="95000"/>
                  </a:srgbClr>
                </a:solidFill>
                <a:effectLst>
                  <a:outerShdw blurRad="38100" dist="38100" dir="2700000" algn="tl">
                    <a:srgbClr val="000000">
                      <a:alpha val="43137"/>
                    </a:srgbClr>
                  </a:outerShdw>
                </a:effectLst>
                <a:latin typeface="Candara" pitchFamily="34" charset="0"/>
              </a:rPr>
              <a:t>Conservation Plan</a:t>
            </a:r>
            <a:endParaRPr lang="en-US" sz="6000" dirty="0">
              <a:ln w="19050">
                <a:solidFill>
                  <a:srgbClr val="003366">
                    <a:lumMod val="50000"/>
                  </a:srgbClr>
                </a:solidFill>
              </a:ln>
              <a:solidFill>
                <a:srgbClr val="FFFFFF">
                  <a:lumMod val="95000"/>
                </a:srgbClr>
              </a:solidFill>
              <a:effectLst>
                <a:outerShdw blurRad="38100" dist="38100" dir="2700000" algn="tl">
                  <a:srgbClr val="000000">
                    <a:alpha val="43137"/>
                  </a:srgbClr>
                </a:outerShdw>
              </a:effectLst>
            </a:endParaRPr>
          </a:p>
        </p:txBody>
      </p:sp>
      <p:sp>
        <p:nvSpPr>
          <p:cNvPr id="12294" name="Rectangle 2"/>
          <p:cNvSpPr>
            <a:spLocks noChangeArrowheads="1"/>
          </p:cNvSpPr>
          <p:nvPr/>
        </p:nvSpPr>
        <p:spPr bwMode="auto">
          <a:xfrm>
            <a:off x="228600" y="5029200"/>
            <a:ext cx="60475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defRPr/>
            </a:pPr>
            <a:r>
              <a:rPr lang="en-US" altLang="en-US" b="1" dirty="0" smtClean="0">
                <a:ln w="19050">
                  <a:solidFill>
                    <a:srgbClr val="003366"/>
                  </a:solidFill>
                </a:ln>
                <a:solidFill>
                  <a:srgbClr val="FFFFFF"/>
                </a:solidFill>
                <a:latin typeface="Candara" pitchFamily="34" charset="0"/>
              </a:rPr>
              <a:t>Working Group Meeting</a:t>
            </a:r>
          </a:p>
          <a:p>
            <a:pPr eaLnBrk="1" hangingPunct="1">
              <a:spcBef>
                <a:spcPct val="0"/>
              </a:spcBef>
              <a:buClrTx/>
              <a:buSzTx/>
              <a:buFontTx/>
              <a:buNone/>
              <a:defRPr/>
            </a:pPr>
            <a:r>
              <a:rPr lang="en-US" altLang="en-US" b="1" dirty="0" smtClean="0">
                <a:ln w="19050">
                  <a:solidFill>
                    <a:srgbClr val="003366"/>
                  </a:solidFill>
                </a:ln>
                <a:solidFill>
                  <a:srgbClr val="FFFFFF"/>
                </a:solidFill>
                <a:latin typeface="Candara" pitchFamily="34" charset="0"/>
              </a:rPr>
              <a:t>December 14, 2017</a:t>
            </a:r>
          </a:p>
          <a:p>
            <a:pPr eaLnBrk="1" hangingPunct="1">
              <a:spcBef>
                <a:spcPct val="0"/>
              </a:spcBef>
              <a:buClrTx/>
              <a:buSzTx/>
              <a:buFontTx/>
              <a:buNone/>
              <a:defRPr/>
            </a:pPr>
            <a:r>
              <a:rPr lang="en-US" altLang="en-US" b="1" dirty="0" smtClean="0">
                <a:ln w="19050">
                  <a:solidFill>
                    <a:srgbClr val="003366"/>
                  </a:solidFill>
                </a:ln>
                <a:solidFill>
                  <a:srgbClr val="FFFFFF"/>
                </a:solidFill>
                <a:latin typeface="Candara" pitchFamily="34" charset="0"/>
              </a:rPr>
              <a:t>Redmond, Oregon</a:t>
            </a:r>
          </a:p>
        </p:txBody>
      </p:sp>
    </p:spTree>
    <p:extLst>
      <p:ext uri="{BB962C8B-B14F-4D97-AF65-F5344CB8AC3E}">
        <p14:creationId xmlns:p14="http://schemas.microsoft.com/office/powerpoint/2010/main" val="3965915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533400"/>
            <a:ext cx="8001000" cy="5775325"/>
          </a:xfrm>
        </p:spPr>
        <p:txBody>
          <a:bodyPr/>
          <a:lstStyle/>
          <a:p>
            <a:pPr algn="ctr" eaLnBrk="1" hangingPunct="1">
              <a:spcAft>
                <a:spcPts val="2400"/>
              </a:spcAft>
              <a:buFont typeface="Wingdings" pitchFamily="2" charset="2"/>
              <a:buNone/>
              <a:defRPr/>
            </a:pPr>
            <a:r>
              <a:rPr lang="en-US" sz="4800" dirty="0" smtClean="0">
                <a:latin typeface="Candara" pitchFamily="34" charset="0"/>
              </a:rPr>
              <a:t>AGENDA</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Welcome and Introductions</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News and Updates</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Proposed Conservation Measures</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Alternative Conservation being Evaluated</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Status and Schedule for NEPA Compliance</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a:t>
            </a:r>
            <a:r>
              <a:rPr lang="en-US" altLang="en-US" sz="1200" dirty="0" smtClean="0">
                <a:solidFill>
                  <a:srgbClr val="FFFFFF"/>
                </a:solidFill>
                <a:latin typeface="Candara" pitchFamily="34" charset="0"/>
              </a:rPr>
              <a:t>Working </a:t>
            </a:r>
            <a:r>
              <a:rPr lang="en-US" altLang="en-US" sz="1200" dirty="0">
                <a:solidFill>
                  <a:srgbClr val="FFFFFF"/>
                </a:solidFill>
                <a:latin typeface="Candara" pitchFamily="34" charset="0"/>
              </a:rPr>
              <a:t>Group Meeting	 			      	                 December </a:t>
            </a:r>
            <a:r>
              <a:rPr lang="en-US" altLang="en-US" sz="1200" dirty="0" smtClean="0">
                <a:solidFill>
                  <a:srgbClr val="FFFFFF"/>
                </a:solidFill>
                <a:latin typeface="Candara" pitchFamily="34" charset="0"/>
              </a:rPr>
              <a:t>14, 2017</a:t>
            </a:r>
            <a:endParaRPr lang="en-US" altLang="en-US" sz="1200" dirty="0">
              <a:solidFill>
                <a:srgbClr val="FFFFFF"/>
              </a:solidFill>
              <a:latin typeface="Candar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371600"/>
            <a:ext cx="8001000" cy="4937125"/>
          </a:xfrm>
        </p:spPr>
        <p:txBody>
          <a:bodyPr/>
          <a:lstStyle/>
          <a:p>
            <a:pPr algn="ctr" eaLnBrk="1" hangingPunct="1">
              <a:spcAft>
                <a:spcPts val="2400"/>
              </a:spcAft>
              <a:buFont typeface="Wingdings" pitchFamily="2" charset="2"/>
              <a:buNone/>
              <a:defRPr/>
            </a:pPr>
            <a:r>
              <a:rPr lang="en-US" sz="5400" dirty="0" smtClean="0">
                <a:latin typeface="Candara" pitchFamily="34" charset="0"/>
              </a:rPr>
              <a:t>NEWS AND UPDATES</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1682406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r>
              <a:rPr lang="en-US" sz="1600" u="sng" dirty="0" smtClean="0">
                <a:latin typeface="Candara" pitchFamily="34" charset="0"/>
              </a:rPr>
              <a:t>News and Updates</a:t>
            </a:r>
          </a:p>
          <a:p>
            <a:pPr marL="1371600" indent="-571500" eaLnBrk="1" hangingPunct="1">
              <a:lnSpc>
                <a:spcPct val="150000"/>
              </a:lnSpc>
              <a:buClr>
                <a:schemeClr val="tx1"/>
              </a:buClr>
              <a:buFont typeface="Wingdings" panose="05000000000000000000" pitchFamily="2" charset="2"/>
              <a:buChar char="§"/>
              <a:defRPr/>
            </a:pPr>
            <a:r>
              <a:rPr lang="en-US" sz="2800" dirty="0" smtClean="0">
                <a:latin typeface="Candara" pitchFamily="34" charset="0"/>
              </a:rPr>
              <a:t>BOR Section 7 Consultation</a:t>
            </a:r>
          </a:p>
          <a:p>
            <a:pPr marL="800100" indent="0" eaLnBrk="1" hangingPunct="1">
              <a:lnSpc>
                <a:spcPct val="150000"/>
              </a:lnSpc>
              <a:buClr>
                <a:schemeClr val="tx1"/>
              </a:buClr>
              <a:buNone/>
              <a:defRPr/>
            </a:pPr>
            <a:endParaRPr lang="en-US" sz="2800" dirty="0" smtClean="0">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1876021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PROPOSED </a:t>
            </a:r>
          </a:p>
          <a:p>
            <a:pPr algn="ctr" eaLnBrk="1" hangingPunct="1">
              <a:spcBef>
                <a:spcPts val="0"/>
              </a:spcBef>
              <a:spcAft>
                <a:spcPts val="0"/>
              </a:spcAft>
              <a:buFont typeface="Wingdings" pitchFamily="2" charset="2"/>
              <a:buNone/>
              <a:defRPr/>
            </a:pPr>
            <a:r>
              <a:rPr lang="en-US" sz="5400" dirty="0" smtClean="0">
                <a:latin typeface="Candara" pitchFamily="34" charset="0"/>
              </a:rPr>
              <a:t>CONSERVATION </a:t>
            </a:r>
          </a:p>
          <a:p>
            <a:pPr algn="ctr" eaLnBrk="1" hangingPunct="1">
              <a:spcBef>
                <a:spcPts val="0"/>
              </a:spcBef>
              <a:spcAft>
                <a:spcPts val="0"/>
              </a:spcAft>
              <a:buFont typeface="Wingdings" pitchFamily="2" charset="2"/>
              <a:buNone/>
              <a:defRPr/>
            </a:pPr>
            <a:r>
              <a:rPr lang="en-US" sz="5400" dirty="0" smtClean="0">
                <a:latin typeface="Candara" pitchFamily="34" charset="0"/>
              </a:rPr>
              <a:t>MEASURES</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927777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Crane Prairie Reservoir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 CP-1</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1123256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Crane Prairie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139321"/>
          </a:xfrm>
          <a:prstGeom prst="rect">
            <a:avLst/>
          </a:prstGeom>
        </p:spPr>
        <p:txBody>
          <a:bodyPr wrap="square">
            <a:spAutoFit/>
          </a:bodyPr>
          <a:lstStyle/>
          <a:p>
            <a:pPr marL="342900" lvl="0" indent="-342900">
              <a:buFont typeface="+mj-lt"/>
              <a:buAutoNum type="alphaUcPeriod"/>
            </a:pPr>
            <a:r>
              <a:rPr lang="en-US" dirty="0" smtClean="0"/>
              <a:t>From </a:t>
            </a:r>
            <a:r>
              <a:rPr lang="en-US" dirty="0"/>
              <a:t>March 15 through July 15, the water surface elevation of Crane Prairie Reservoir will be maintained between 4,443.23 feet and 4,443.48 </a:t>
            </a:r>
            <a:r>
              <a:rPr lang="en-US" dirty="0" smtClean="0"/>
              <a:t>feet, </a:t>
            </a:r>
            <a:r>
              <a:rPr lang="en-US" dirty="0"/>
              <a:t>which corresponds to storage volumes of approximately 46,800 acre-feet and 48,000 acre-feet, respectively</a:t>
            </a:r>
            <a:r>
              <a:rPr lang="en-US" dirty="0" smtClean="0"/>
              <a:t>.</a:t>
            </a:r>
          </a:p>
          <a:p>
            <a:pPr marL="342900" lvl="0" indent="-342900">
              <a:buFont typeface="+mj-lt"/>
              <a:buAutoNum type="alphaUcPeriod"/>
            </a:pPr>
            <a:endParaRPr lang="en-US" dirty="0" smtClean="0"/>
          </a:p>
          <a:p>
            <a:pPr marL="287338" lvl="0"/>
            <a:endParaRPr lang="en-US" i="1" dirty="0" smtClean="0"/>
          </a:p>
          <a:p>
            <a:pPr marL="287338" lvl="0"/>
            <a:r>
              <a:rPr lang="en-US" b="1" i="1" dirty="0" smtClean="0"/>
              <a:t>Purpose:</a:t>
            </a:r>
            <a:r>
              <a:rPr lang="en-US" i="1" dirty="0" smtClean="0"/>
              <a:t> Minimize fluctuations in water depth during OSF breeding and summer rearing/foraging</a:t>
            </a:r>
          </a:p>
          <a:p>
            <a:pPr marL="342900" lvl="0" indent="-342900">
              <a:buFont typeface="+mj-lt"/>
              <a:buAutoNum type="alphaUcPeriod"/>
            </a:pPr>
            <a:endParaRPr lang="en-US" dirty="0" smtClean="0"/>
          </a:p>
          <a:p>
            <a:pPr lvl="0"/>
            <a:endParaRPr lang="en-US" dirty="0"/>
          </a:p>
        </p:txBody>
      </p:sp>
    </p:spTree>
    <p:extLst>
      <p:ext uri="{BB962C8B-B14F-4D97-AF65-F5344CB8AC3E}">
        <p14:creationId xmlns:p14="http://schemas.microsoft.com/office/powerpoint/2010/main" val="3539916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Crane Prairie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308324"/>
          </a:xfrm>
          <a:prstGeom prst="rect">
            <a:avLst/>
          </a:prstGeom>
        </p:spPr>
        <p:txBody>
          <a:bodyPr wrap="square">
            <a:spAutoFit/>
          </a:bodyPr>
          <a:lstStyle/>
          <a:p>
            <a:pPr marL="342900" indent="-342900">
              <a:buFont typeface="+mj-lt"/>
              <a:buAutoNum type="alphaUcPeriod" startAt="2"/>
            </a:pPr>
            <a:r>
              <a:rPr lang="en-US" dirty="0" smtClean="0">
                <a:solidFill>
                  <a:srgbClr val="FFFFFF"/>
                </a:solidFill>
              </a:rPr>
              <a:t>From </a:t>
            </a:r>
            <a:r>
              <a:rPr lang="en-US" dirty="0">
                <a:solidFill>
                  <a:srgbClr val="FFFFFF"/>
                </a:solidFill>
              </a:rPr>
              <a:t>July 16 through July 31, the water surface elevation of Crane Prairie Reservoir may be lowered at a rate of no more than 0.05 foot per day.   </a:t>
            </a:r>
          </a:p>
          <a:p>
            <a:pPr marL="342900" indent="-342900">
              <a:buFont typeface="+mj-lt"/>
              <a:buAutoNum type="alphaUcPeriod" startAt="2"/>
            </a:pPr>
            <a:endParaRPr lang="en-US" dirty="0" smtClean="0">
              <a:solidFill>
                <a:srgbClr val="FFFFFF"/>
              </a:solidFill>
            </a:endParaRPr>
          </a:p>
          <a:p>
            <a:pPr marL="342900" indent="-342900">
              <a:buFont typeface="+mj-lt"/>
              <a:buAutoNum type="alphaUcPeriod" startAt="2"/>
            </a:pPr>
            <a:endParaRPr lang="en-US" dirty="0">
              <a:solidFill>
                <a:srgbClr val="FFFFFF"/>
              </a:solidFill>
            </a:endParaRPr>
          </a:p>
          <a:p>
            <a:pPr marL="341313" lvl="0"/>
            <a:r>
              <a:rPr lang="en-US" b="1" i="1" dirty="0" smtClean="0"/>
              <a:t>Purpose: </a:t>
            </a:r>
            <a:r>
              <a:rPr lang="en-US" i="1" dirty="0" smtClean="0"/>
              <a:t>Allow release of stored water while minimizing rate of change in water depth during late stages of OSF metamorphosis</a:t>
            </a:r>
          </a:p>
          <a:p>
            <a:pPr marL="342900" indent="-342900">
              <a:buFont typeface="+mj-lt"/>
              <a:buAutoNum type="alphaUcPeriod" startAt="2"/>
            </a:pPr>
            <a:endParaRPr lang="en-US" dirty="0">
              <a:solidFill>
                <a:srgbClr val="FFFFFF"/>
              </a:solidFill>
            </a:endParaRPr>
          </a:p>
        </p:txBody>
      </p:sp>
    </p:spTree>
    <p:extLst>
      <p:ext uri="{BB962C8B-B14F-4D97-AF65-F5344CB8AC3E}">
        <p14:creationId xmlns:p14="http://schemas.microsoft.com/office/powerpoint/2010/main" val="2726283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Crane Prairie Reservoir</a:t>
            </a:r>
          </a:p>
          <a:p>
            <a:pPr marL="800100" indent="0" eaLnBrk="1" hangingPunct="1">
              <a:lnSpc>
                <a:spcPct val="150000"/>
              </a:lnSpc>
              <a:buClr>
                <a:schemeClr val="tx1"/>
              </a:buClr>
              <a:buNone/>
              <a:defRPr/>
            </a:pPr>
            <a:endParaRPr lang="en-US" sz="2800" b="1" dirty="0" smtClean="0">
              <a:effectLst/>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905000"/>
            <a:ext cx="7239000" cy="2585323"/>
          </a:xfrm>
          <a:prstGeom prst="rect">
            <a:avLst/>
          </a:prstGeom>
        </p:spPr>
        <p:txBody>
          <a:bodyPr wrap="square">
            <a:spAutoFit/>
          </a:bodyPr>
          <a:lstStyle/>
          <a:p>
            <a:pPr marL="342900" indent="-342900">
              <a:buFont typeface="+mj-lt"/>
              <a:buAutoNum type="alphaUcPeriod" startAt="3"/>
            </a:pPr>
            <a:r>
              <a:rPr lang="en-US" dirty="0" smtClean="0">
                <a:solidFill>
                  <a:srgbClr val="FFFFFF"/>
                </a:solidFill>
              </a:rPr>
              <a:t>From </a:t>
            </a:r>
            <a:r>
              <a:rPr lang="en-US" dirty="0">
                <a:solidFill>
                  <a:srgbClr val="FFFFFF"/>
                </a:solidFill>
              </a:rPr>
              <a:t>August 1 through October 31, the water surface elevation of Crane Prairie Reservoir may be lowered at a rate of no more than 0.10 foot per day. </a:t>
            </a:r>
            <a:endParaRPr lang="en-US" dirty="0" smtClean="0">
              <a:solidFill>
                <a:srgbClr val="FFFFFF"/>
              </a:solidFill>
            </a:endParaRPr>
          </a:p>
          <a:p>
            <a:pPr marL="342900" indent="-342900">
              <a:buFont typeface="+mj-lt"/>
              <a:buAutoNum type="alphaUcPeriod" startAt="3"/>
            </a:pPr>
            <a:endParaRPr lang="en-US" dirty="0">
              <a:solidFill>
                <a:srgbClr val="FFFFFF"/>
              </a:solidFill>
            </a:endParaRPr>
          </a:p>
          <a:p>
            <a:pPr marL="341313" lvl="0"/>
            <a:endParaRPr lang="en-US" b="1" i="1" dirty="0" smtClean="0"/>
          </a:p>
          <a:p>
            <a:pPr marL="341313" lvl="0"/>
            <a:r>
              <a:rPr lang="en-US" b="1" i="1" dirty="0" smtClean="0"/>
              <a:t>Purpose: </a:t>
            </a:r>
            <a:r>
              <a:rPr lang="en-US" i="1" dirty="0" smtClean="0"/>
              <a:t>Allow release of stored water at increased, but still slow rate during OSF transition to overwintering</a:t>
            </a:r>
          </a:p>
          <a:p>
            <a:pPr marL="342900" indent="-342900">
              <a:buFont typeface="+mj-lt"/>
              <a:buAutoNum type="alphaUcPeriod" startAt="3"/>
            </a:pPr>
            <a:endParaRPr lang="en-US" dirty="0" smtClean="0">
              <a:solidFill>
                <a:srgbClr val="FFFFFF"/>
              </a:solidFill>
            </a:endParaRPr>
          </a:p>
          <a:p>
            <a:pPr marL="342900" indent="-342900">
              <a:buFont typeface="+mj-lt"/>
              <a:buAutoNum type="alphaUcPeriod" startAt="3"/>
            </a:pPr>
            <a:endParaRPr lang="en-US" dirty="0">
              <a:solidFill>
                <a:srgbClr val="FFFFFF"/>
              </a:solidFill>
            </a:endParaRPr>
          </a:p>
        </p:txBody>
      </p:sp>
    </p:spTree>
    <p:extLst>
      <p:ext uri="{BB962C8B-B14F-4D97-AF65-F5344CB8AC3E}">
        <p14:creationId xmlns:p14="http://schemas.microsoft.com/office/powerpoint/2010/main" val="20076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41313" indent="0" eaLnBrk="1" hangingPunct="1">
              <a:lnSpc>
                <a:spcPct val="150000"/>
              </a:lnSpc>
              <a:spcBef>
                <a:spcPts val="0"/>
              </a:spcBef>
              <a:buClr>
                <a:schemeClr val="tx1"/>
              </a:buClr>
              <a:buNone/>
              <a:defRPr/>
            </a:pPr>
            <a:r>
              <a:rPr lang="en-US" b="1" dirty="0" smtClean="0">
                <a:effectLst/>
                <a:latin typeface="Candara" pitchFamily="34" charset="0"/>
              </a:rPr>
              <a:t>Crane Prairie Reservoir</a:t>
            </a:r>
          </a:p>
          <a:p>
            <a:pPr marL="800100" indent="0" eaLnBrk="1" hangingPunct="1">
              <a:lnSpc>
                <a:spcPct val="150000"/>
              </a:lnSpc>
              <a:buClr>
                <a:schemeClr val="tx1"/>
              </a:buClr>
              <a:buNone/>
              <a:defRPr/>
            </a:pPr>
            <a:endParaRPr lang="en-US" sz="2800" b="1" dirty="0" smtClean="0">
              <a:effectLst/>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905000"/>
            <a:ext cx="7239000" cy="2031325"/>
          </a:xfrm>
          <a:prstGeom prst="rect">
            <a:avLst/>
          </a:prstGeom>
        </p:spPr>
        <p:txBody>
          <a:bodyPr wrap="square">
            <a:spAutoFit/>
          </a:bodyPr>
          <a:lstStyle/>
          <a:p>
            <a:pPr marL="342900" indent="-342900">
              <a:buFont typeface="+mj-lt"/>
              <a:buAutoNum type="alphaUcPeriod" startAt="4"/>
            </a:pPr>
            <a:r>
              <a:rPr lang="en-US" dirty="0" smtClean="0">
                <a:solidFill>
                  <a:srgbClr val="FFFFFF"/>
                </a:solidFill>
              </a:rPr>
              <a:t>From </a:t>
            </a:r>
            <a:r>
              <a:rPr lang="en-US" dirty="0">
                <a:solidFill>
                  <a:srgbClr val="FFFFFF"/>
                </a:solidFill>
              </a:rPr>
              <a:t>November 1 through March 14, the water surface elevation of Crane Prairie Reservoir will be maintained at or above elevation 4,441.23 feet </a:t>
            </a:r>
            <a:r>
              <a:rPr lang="en-US" dirty="0" smtClean="0">
                <a:solidFill>
                  <a:srgbClr val="FFFFFF"/>
                </a:solidFill>
              </a:rPr>
              <a:t>(</a:t>
            </a:r>
            <a:r>
              <a:rPr lang="en-US" dirty="0">
                <a:solidFill>
                  <a:srgbClr val="FFFFFF"/>
                </a:solidFill>
              </a:rPr>
              <a:t>storage volume of approximately 37,870 acre-feet). </a:t>
            </a:r>
            <a:endParaRPr lang="en-US" dirty="0" smtClean="0">
              <a:solidFill>
                <a:srgbClr val="FFFFFF"/>
              </a:solidFill>
            </a:endParaRPr>
          </a:p>
          <a:p>
            <a:pPr marL="342900" indent="-342900">
              <a:buFont typeface="+mj-lt"/>
              <a:buAutoNum type="alphaUcPeriod" startAt="4"/>
            </a:pPr>
            <a:endParaRPr lang="en-US" dirty="0" smtClean="0">
              <a:solidFill>
                <a:srgbClr val="FFFFFF"/>
              </a:solidFill>
            </a:endParaRPr>
          </a:p>
          <a:p>
            <a:pPr marL="342900" indent="-342900">
              <a:buFont typeface="+mj-lt"/>
              <a:buAutoNum type="alphaUcPeriod" startAt="4"/>
            </a:pPr>
            <a:endParaRPr lang="en-US" dirty="0">
              <a:solidFill>
                <a:srgbClr val="FFFFFF"/>
              </a:solidFill>
            </a:endParaRPr>
          </a:p>
          <a:p>
            <a:pPr marL="341313" lvl="0"/>
            <a:r>
              <a:rPr lang="en-US" b="1" i="1" dirty="0" smtClean="0"/>
              <a:t>Purpose: </a:t>
            </a:r>
            <a:r>
              <a:rPr lang="en-US" i="1" dirty="0"/>
              <a:t> </a:t>
            </a:r>
            <a:r>
              <a:rPr lang="en-US" i="1" dirty="0" smtClean="0"/>
              <a:t>Maintain OSF overwintering habitat in the reservoir</a:t>
            </a:r>
          </a:p>
          <a:p>
            <a:pPr marL="342900" indent="-342900">
              <a:buFont typeface="+mj-lt"/>
              <a:buAutoNum type="alphaUcPeriod" startAt="4"/>
            </a:pPr>
            <a:endParaRPr lang="en-US" dirty="0">
              <a:solidFill>
                <a:srgbClr val="FFFFFF"/>
              </a:solidFill>
            </a:endParaRPr>
          </a:p>
        </p:txBody>
      </p:sp>
    </p:spTree>
    <p:extLst>
      <p:ext uri="{BB962C8B-B14F-4D97-AF65-F5344CB8AC3E}">
        <p14:creationId xmlns:p14="http://schemas.microsoft.com/office/powerpoint/2010/main" val="2619768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Crane Prairie Reservoir</a:t>
            </a:r>
          </a:p>
          <a:p>
            <a:pPr marL="800100" indent="0" eaLnBrk="1" hangingPunct="1">
              <a:spcBef>
                <a:spcPts val="0"/>
              </a:spcBef>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600200"/>
            <a:ext cx="7239000" cy="4247317"/>
          </a:xfrm>
          <a:prstGeom prst="rect">
            <a:avLst/>
          </a:prstGeom>
        </p:spPr>
        <p:txBody>
          <a:bodyPr wrap="square">
            <a:spAutoFit/>
          </a:bodyPr>
          <a:lstStyle/>
          <a:p>
            <a:pPr marL="342900" indent="-342900">
              <a:buFont typeface="+mj-lt"/>
              <a:buAutoNum type="alphaUcPeriod" startAt="5"/>
            </a:pPr>
            <a:r>
              <a:rPr lang="en-US" dirty="0" smtClean="0">
                <a:solidFill>
                  <a:srgbClr val="FFFFFF"/>
                </a:solidFill>
              </a:rPr>
              <a:t>The </a:t>
            </a:r>
            <a:r>
              <a:rPr lang="en-US" dirty="0">
                <a:solidFill>
                  <a:srgbClr val="FFFFFF"/>
                </a:solidFill>
              </a:rPr>
              <a:t>minimum instream flow in the Deschutes River between Crane Prairie Dam and Wickiup Reservoir </a:t>
            </a:r>
            <a:r>
              <a:rPr lang="en-US" dirty="0" smtClean="0">
                <a:solidFill>
                  <a:srgbClr val="FFFFFF"/>
                </a:solidFill>
              </a:rPr>
              <a:t>will </a:t>
            </a:r>
            <a:r>
              <a:rPr lang="en-US" dirty="0">
                <a:solidFill>
                  <a:srgbClr val="FFFFFF"/>
                </a:solidFill>
              </a:rPr>
              <a:t>be 75 cfs at all times unless total inflow to the reservoir is not sufficient to maintain this level of instream flow and meet the water surface elevations requirements in Items A through D.  When total inflow is not sufficient to maintain a minimum instream flow of 75 cfs and meet the water surface elevation requirements in Items A through D, the instream flow </a:t>
            </a:r>
            <a:r>
              <a:rPr lang="en-US" dirty="0" smtClean="0">
                <a:solidFill>
                  <a:srgbClr val="FFFFFF"/>
                </a:solidFill>
              </a:rPr>
              <a:t>may </a:t>
            </a:r>
            <a:r>
              <a:rPr lang="en-US" dirty="0">
                <a:solidFill>
                  <a:srgbClr val="FFFFFF"/>
                </a:solidFill>
              </a:rPr>
              <a:t>be reduced to 30 cfs.  If total inflow to the reservoir is not sufficient to meet the water surface elevation requirements in Items A through D and maintain an instream flow of 30 cfs, the instream flow will remain at 30 cfs and the water surface elevation requirements in Items A through D will be relaxed until such time as inflow </a:t>
            </a:r>
            <a:r>
              <a:rPr lang="en-US" dirty="0" smtClean="0">
                <a:solidFill>
                  <a:srgbClr val="FFFFFF"/>
                </a:solidFill>
              </a:rPr>
              <a:t>increases.</a:t>
            </a:r>
          </a:p>
          <a:p>
            <a:pPr marL="342900" indent="-342900">
              <a:buFont typeface="+mj-lt"/>
              <a:buAutoNum type="alphaUcPeriod" startAt="5"/>
            </a:pPr>
            <a:endParaRPr lang="en-US" dirty="0">
              <a:solidFill>
                <a:srgbClr val="FFFFFF"/>
              </a:solidFill>
            </a:endParaRPr>
          </a:p>
          <a:p>
            <a:pPr marL="341313"/>
            <a:r>
              <a:rPr lang="en-US" b="1" i="1" dirty="0" smtClean="0">
                <a:solidFill>
                  <a:srgbClr val="FFFFFF"/>
                </a:solidFill>
              </a:rPr>
              <a:t>Purpose: </a:t>
            </a:r>
            <a:r>
              <a:rPr lang="en-US" i="1" dirty="0" smtClean="0">
                <a:solidFill>
                  <a:srgbClr val="FFFFFF"/>
                </a:solidFill>
              </a:rPr>
              <a:t>Balance instream flow and reservoir habitat</a:t>
            </a:r>
            <a:endParaRPr lang="en-US" i="1" dirty="0">
              <a:solidFill>
                <a:srgbClr val="FFFFFF"/>
              </a:solidFill>
            </a:endParaRPr>
          </a:p>
        </p:txBody>
      </p:sp>
    </p:spTree>
    <p:extLst>
      <p:ext uri="{BB962C8B-B14F-4D97-AF65-F5344CB8AC3E}">
        <p14:creationId xmlns:p14="http://schemas.microsoft.com/office/powerpoint/2010/main" val="1886429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Wickiup Reservoir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 WR-1</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1381379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4247317"/>
          </a:xfrm>
          <a:prstGeom prst="rect">
            <a:avLst/>
          </a:prstGeom>
        </p:spPr>
        <p:txBody>
          <a:bodyPr wrap="square">
            <a:spAutoFit/>
          </a:bodyPr>
          <a:lstStyle/>
          <a:p>
            <a:pPr marL="342900" indent="-342900">
              <a:buFont typeface="+mj-lt"/>
              <a:buAutoNum type="alphaUcPeriod"/>
            </a:pPr>
            <a:r>
              <a:rPr lang="en-US" dirty="0"/>
              <a:t>From April 1 through September 15, flow in the Deschutes River below Wickiup Dam will be at least 600 cfs unless the combination of storage in Wickiup Reservoir and inflow to the reservoir is insufficient to maintain 600 cfs.  When available storage and inflow are insufficient to maintain a flow of 600 cfs below Wickiup Dam, USFWS will determine the flow that will be maintained based on available storage, inflow, anticipated duration of reduced flow, and potentially affected life stage(s) of Oregon spotted </a:t>
            </a:r>
            <a:r>
              <a:rPr lang="en-US" dirty="0" smtClean="0"/>
              <a:t>frog</a:t>
            </a:r>
            <a:r>
              <a:rPr lang="en-US" dirty="0" smtClean="0">
                <a:solidFill>
                  <a:srgbClr val="FFFFFF"/>
                </a:solidFill>
              </a:rPr>
              <a:t>.</a:t>
            </a:r>
            <a:endParaRPr lang="en-US" dirty="0">
              <a:solidFill>
                <a:srgbClr val="FFFFFF"/>
              </a:solidFill>
            </a:endParaRPr>
          </a:p>
          <a:p>
            <a:pPr marL="342900" indent="-342900">
              <a:buFont typeface="+mj-lt"/>
              <a:buAutoNum type="alphaUcPeriod"/>
            </a:pP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 Support OSF breeding and summer rearing/foraging in the upper Deschutes River (Wickiup Dam to Bend)</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860906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4247317"/>
          </a:xfrm>
          <a:prstGeom prst="rect">
            <a:avLst/>
          </a:prstGeom>
        </p:spPr>
        <p:txBody>
          <a:bodyPr wrap="square">
            <a:spAutoFit/>
          </a:bodyPr>
          <a:lstStyle/>
          <a:p>
            <a:pPr marL="342900" lvl="0" indent="-342900">
              <a:buFont typeface="+mj-lt"/>
              <a:buAutoNum type="alphaUcPeriod" startAt="2"/>
            </a:pPr>
            <a:r>
              <a:rPr lang="en-US" dirty="0"/>
              <a:t>From April 1 through April 30, flow in the Deschutes River below Wickiup Dam will not exceed 800 cfs unless USFWS has verified that Oregon spotted frog eggs at Dead Slough in La Pine State Park have </a:t>
            </a:r>
            <a:r>
              <a:rPr lang="en-US" dirty="0" smtClean="0"/>
              <a:t>hatched.</a:t>
            </a:r>
          </a:p>
          <a:p>
            <a:pPr marL="342900" lvl="0" indent="-342900">
              <a:buFont typeface="+mj-lt"/>
              <a:buAutoNum type="alphaUcPeriod" startAt="2"/>
            </a:pPr>
            <a:endParaRPr lang="en-US" dirty="0"/>
          </a:p>
          <a:p>
            <a:pPr marL="342900" lvl="0" indent="-342900">
              <a:buFont typeface="+mj-lt"/>
              <a:buAutoNum type="alphaUcPeriod" startAt="2"/>
            </a:pPr>
            <a:r>
              <a:rPr lang="en-US" dirty="0" smtClean="0"/>
              <a:t>If </a:t>
            </a:r>
            <a:r>
              <a:rPr lang="en-US" dirty="0"/>
              <a:t>the flow below Wickiup Dam is increased above 600 cfs during the month of April, it will not subsequently be allowed to decrease more than 30 cfs, whether in a single flow adjustment or cumulatively over the course of multiple flow adjustments, until after April 30. </a:t>
            </a: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Minimize </a:t>
            </a:r>
            <a:r>
              <a:rPr lang="en-US" i="1" dirty="0">
                <a:solidFill>
                  <a:srgbClr val="FFFFFF"/>
                </a:solidFill>
              </a:rPr>
              <a:t>fluctuations in water depth </a:t>
            </a:r>
            <a:r>
              <a:rPr lang="en-US" i="1" dirty="0" smtClean="0">
                <a:solidFill>
                  <a:srgbClr val="FFFFFF"/>
                </a:solidFill>
              </a:rPr>
              <a:t>in the upper Deschutes River during </a:t>
            </a:r>
            <a:r>
              <a:rPr lang="en-US" i="1" dirty="0">
                <a:solidFill>
                  <a:srgbClr val="FFFFFF"/>
                </a:solidFill>
              </a:rPr>
              <a:t>OSF </a:t>
            </a:r>
            <a:r>
              <a:rPr lang="en-US" i="1" dirty="0" smtClean="0">
                <a:solidFill>
                  <a:srgbClr val="FFFFFF"/>
                </a:solidFill>
              </a:rPr>
              <a:t>breeding</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5869974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139321"/>
          </a:xfrm>
          <a:prstGeom prst="rect">
            <a:avLst/>
          </a:prstGeom>
        </p:spPr>
        <p:txBody>
          <a:bodyPr wrap="square">
            <a:spAutoFit/>
          </a:bodyPr>
          <a:lstStyle/>
          <a:p>
            <a:pPr marL="342900" lvl="0" indent="-342900">
              <a:buFont typeface="+mj-lt"/>
              <a:buAutoNum type="alphaUcPeriod" startAt="4"/>
            </a:pPr>
            <a:r>
              <a:rPr lang="en-US" dirty="0"/>
              <a:t>For the first 5 years of DBHCP implementation, flow in the Deschutes River below Wickiup Dam will be at least 100 cfs from September 16 through March 31. </a:t>
            </a:r>
            <a:endParaRPr lang="en-US" dirty="0" smtClean="0"/>
          </a:p>
          <a:p>
            <a:pPr marL="342900" lvl="0" indent="-342900">
              <a:buFont typeface="+mj-lt"/>
              <a:buAutoNum type="alphaUcPeriod" startAt="4"/>
            </a:pPr>
            <a:endParaRPr lang="en-US" dirty="0"/>
          </a:p>
          <a:p>
            <a:pPr marL="342900" lvl="0" indent="-342900">
              <a:buFont typeface="+mj-lt"/>
              <a:buAutoNum type="alphaUcPeriod" startAt="4"/>
            </a:pPr>
            <a:r>
              <a:rPr lang="en-US" dirty="0" smtClean="0"/>
              <a:t>Beginning </a:t>
            </a:r>
            <a:r>
              <a:rPr lang="en-US" dirty="0"/>
              <a:t>no later than Year 6 of DBHCP implementation, flow in the Deschutes River below Wickiup Dam will be at least 200 cfs from September 16 through March 31.</a:t>
            </a:r>
          </a:p>
          <a:p>
            <a:pPr marL="342900" indent="-342900">
              <a:buFont typeface="+mj-lt"/>
              <a:buAutoNum type="alphaUcPeriod"/>
            </a:pP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 Improve habitat for OSF overwintering in the upper Deschutes River</a:t>
            </a:r>
            <a:endParaRPr lang="en-US" dirty="0">
              <a:solidFill>
                <a:srgbClr val="FFFFFF"/>
              </a:solidFill>
            </a:endParaRPr>
          </a:p>
        </p:txBody>
      </p:sp>
    </p:spTree>
    <p:extLst>
      <p:ext uri="{BB962C8B-B14F-4D97-AF65-F5344CB8AC3E}">
        <p14:creationId xmlns:p14="http://schemas.microsoft.com/office/powerpoint/2010/main" val="1586997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970318"/>
          </a:xfrm>
          <a:prstGeom prst="rect">
            <a:avLst/>
          </a:prstGeom>
        </p:spPr>
        <p:txBody>
          <a:bodyPr wrap="square">
            <a:spAutoFit/>
          </a:bodyPr>
          <a:lstStyle/>
          <a:p>
            <a:pPr marL="342900" lvl="0" indent="-342900">
              <a:buFont typeface="+mj-lt"/>
              <a:buAutoNum type="alphaUcPeriod" startAt="6"/>
            </a:pPr>
            <a:r>
              <a:rPr lang="en-US" dirty="0"/>
              <a:t>Beginning no later than Year 11 of DBHCP implementation, flow in the Deschutes River below Wickiup Dam will be at least 300 cfs from September 16 through March </a:t>
            </a:r>
            <a:r>
              <a:rPr lang="en-US" dirty="0" smtClean="0"/>
              <a:t>31.</a:t>
            </a:r>
          </a:p>
          <a:p>
            <a:pPr marL="342900" lvl="0" indent="-342900">
              <a:buFont typeface="+mj-lt"/>
              <a:buAutoNum type="alphaUcPeriod" startAt="6"/>
            </a:pPr>
            <a:endParaRPr lang="en-US" dirty="0"/>
          </a:p>
          <a:p>
            <a:pPr marL="342900" lvl="0" indent="-342900">
              <a:buFont typeface="+mj-lt"/>
              <a:buAutoNum type="alphaUcPeriod" startAt="6"/>
            </a:pPr>
            <a:r>
              <a:rPr lang="en-US" dirty="0" smtClean="0"/>
              <a:t>Beginning </a:t>
            </a:r>
            <a:r>
              <a:rPr lang="en-US" dirty="0"/>
              <a:t>no later than Year 21 of DBHCP implementation, flow in the Deschutes River below Wickiup Dam will be at least 400 cfs from September 16 through March 31.</a:t>
            </a:r>
          </a:p>
          <a:p>
            <a:pPr marL="342900" indent="-342900">
              <a:buFont typeface="+mj-lt"/>
              <a:buAutoNum type="alphaUcPeriod"/>
            </a:pP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Improve habitat for OSF overwintering in the </a:t>
            </a:r>
            <a:r>
              <a:rPr lang="en-US" i="1" dirty="0" smtClean="0">
                <a:solidFill>
                  <a:srgbClr val="FFFFFF"/>
                </a:solidFill>
              </a:rPr>
              <a:t>upper Deschutes </a:t>
            </a:r>
            <a:r>
              <a:rPr lang="en-US" i="1" dirty="0">
                <a:solidFill>
                  <a:srgbClr val="FFFFFF"/>
                </a:solidFill>
              </a:rPr>
              <a:t>River from Wickiup Dam to Bend</a:t>
            </a:r>
          </a:p>
          <a:p>
            <a:pPr marL="287338"/>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586997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139321"/>
          </a:xfrm>
          <a:prstGeom prst="rect">
            <a:avLst/>
          </a:prstGeom>
        </p:spPr>
        <p:txBody>
          <a:bodyPr wrap="square">
            <a:spAutoFit/>
          </a:bodyPr>
          <a:lstStyle/>
          <a:p>
            <a:pPr marL="342900" lvl="0" indent="-342900">
              <a:buFont typeface="+mj-lt"/>
              <a:buAutoNum type="alphaUcPeriod" startAt="8"/>
            </a:pPr>
            <a:r>
              <a:rPr lang="en-US" dirty="0"/>
              <a:t>Flow in the Deschutes River below Wickiup Dam may only be less than the minimums specified in Items D through G when simultaneous inflow to the reservoir is less than the respective minimum.  At such times, outflow from the reservoir will match inflow minus seepage and evaporative </a:t>
            </a:r>
            <a:r>
              <a:rPr lang="en-US" dirty="0" smtClean="0"/>
              <a:t>loss.</a:t>
            </a:r>
          </a:p>
          <a:p>
            <a:pPr marL="342900" lvl="0" indent="-342900">
              <a:buFont typeface="+mj-lt"/>
              <a:buAutoNum type="alphaUcPeriod" startAt="8"/>
            </a:pPr>
            <a:endParaRPr lang="en-US" dirty="0"/>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Avoid draining Wickiup Reservoir to the extent desirable summer flows  in the upper Deschutes River cannot be maintained </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586997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Wickiup Reservoir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139321"/>
          </a:xfrm>
          <a:prstGeom prst="rect">
            <a:avLst/>
          </a:prstGeom>
        </p:spPr>
        <p:txBody>
          <a:bodyPr wrap="square">
            <a:spAutoFit/>
          </a:bodyPr>
          <a:lstStyle/>
          <a:p>
            <a:pPr marL="342900" indent="-342900">
              <a:buFont typeface="+mj-lt"/>
              <a:buAutoNum type="alphaUcPeriod" startAt="9"/>
            </a:pPr>
            <a:r>
              <a:rPr lang="en-US" dirty="0" smtClean="0">
                <a:solidFill>
                  <a:srgbClr val="FFFFFF"/>
                </a:solidFill>
              </a:rPr>
              <a:t>Whenever </a:t>
            </a:r>
            <a:r>
              <a:rPr lang="en-US" dirty="0">
                <a:solidFill>
                  <a:srgbClr val="FFFFFF"/>
                </a:solidFill>
              </a:rPr>
              <a:t>the flow in the Deschutes River below Wickiup Dam is at or below 800 cfs, the maximum rate of increase in flow, as measured by change in water surface elevation at OWRD Gage 14056500, will be 0.1 foot per 4-hour period, and the maximum rate of decrease will be 0.2 foot per 12-hour period.</a:t>
            </a:r>
          </a:p>
          <a:p>
            <a:pPr marL="342900" indent="-342900">
              <a:buFont typeface="+mj-lt"/>
              <a:buAutoNum type="alphaUcPeriod"/>
            </a:pP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Avoid rapid changes in water depth in the upper Deschutes River</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2339266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Middle Deschutes River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 DR-1</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761737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Middle Deschutes River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862322"/>
          </a:xfrm>
          <a:prstGeom prst="rect">
            <a:avLst/>
          </a:prstGeom>
        </p:spPr>
        <p:txBody>
          <a:bodyPr wrap="square">
            <a:spAutoFit/>
          </a:bodyPr>
          <a:lstStyle/>
          <a:p>
            <a:pPr marL="804863" indent="-804863"/>
            <a:r>
              <a:rPr lang="en-US" b="1" dirty="0" smtClean="0"/>
              <a:t>DR-1</a:t>
            </a:r>
            <a:r>
              <a:rPr lang="en-US" dirty="0" smtClean="0"/>
              <a:t> 	The </a:t>
            </a:r>
            <a:r>
              <a:rPr lang="en-US" dirty="0"/>
              <a:t>DBBC Districts will coordinate stock water diversions and other diversions of live flow from the Deschutes River between November 1 and March 31 to prevent such diversions from resulting in a 1-day average flow of less than 250 cfs at OWRD Gage 14070500 below Bend.</a:t>
            </a:r>
            <a:endParaRPr lang="en-US" dirty="0">
              <a:solidFill>
                <a:srgbClr val="FFFFFF"/>
              </a:solidFill>
            </a:endParaRPr>
          </a:p>
          <a:p>
            <a:pPr marL="287338"/>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Prevent winter flows in the middle Deschutes River from dropping below 250 cfs</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137044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Crescent Creek </a:t>
            </a:r>
          </a:p>
          <a:p>
            <a:pPr algn="ctr" eaLnBrk="1" hangingPunct="1">
              <a:spcBef>
                <a:spcPts val="0"/>
              </a:spcBef>
              <a:spcAft>
                <a:spcPts val="0"/>
              </a:spcAft>
              <a:buFont typeface="Wingdings" pitchFamily="2" charset="2"/>
              <a:buNone/>
              <a:defRPr/>
            </a:pPr>
            <a:r>
              <a:rPr lang="en-US" sz="5400" dirty="0" smtClean="0">
                <a:latin typeface="Candara" pitchFamily="34" charset="0"/>
              </a:rPr>
              <a:t>Little Deschutes River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Measures </a:t>
            </a:r>
          </a:p>
          <a:p>
            <a:pPr algn="ctr" eaLnBrk="1" hangingPunct="1">
              <a:spcBef>
                <a:spcPts val="0"/>
              </a:spcBef>
              <a:spcAft>
                <a:spcPts val="0"/>
              </a:spcAft>
              <a:buFont typeface="Wingdings" pitchFamily="2" charset="2"/>
              <a:buNone/>
              <a:defRPr/>
            </a:pPr>
            <a:r>
              <a:rPr lang="en-US" sz="3600" dirty="0" smtClean="0">
                <a:latin typeface="Candara" pitchFamily="34" charset="0"/>
              </a:rPr>
              <a:t>CC-1, CC-2 and CC-3</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2197970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Crescent Creek / Little Deschutes River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862322"/>
          </a:xfrm>
          <a:prstGeom prst="rect">
            <a:avLst/>
          </a:prstGeom>
        </p:spPr>
        <p:txBody>
          <a:bodyPr wrap="square">
            <a:spAutoFit/>
          </a:bodyPr>
          <a:lstStyle/>
          <a:p>
            <a:pPr marL="804863" indent="-804863"/>
            <a:r>
              <a:rPr lang="en-US" b="1" dirty="0" smtClean="0"/>
              <a:t>CC-1</a:t>
            </a:r>
            <a:r>
              <a:rPr lang="en-US" dirty="0" smtClean="0"/>
              <a:t>	Tumalo </a:t>
            </a:r>
            <a:r>
              <a:rPr lang="en-US" dirty="0"/>
              <a:t>Irrigation District will operate Crescent Dam to maintain a flow of at least 20 </a:t>
            </a:r>
            <a:r>
              <a:rPr lang="en-US" dirty="0" smtClean="0"/>
              <a:t>cfs </a:t>
            </a:r>
            <a:r>
              <a:rPr lang="en-US" dirty="0"/>
              <a:t>at all times </a:t>
            </a:r>
            <a:r>
              <a:rPr lang="en-US" dirty="0" smtClean="0"/>
              <a:t>below </a:t>
            </a:r>
            <a:r>
              <a:rPr lang="en-US" dirty="0"/>
              <a:t>the dam, provided there is sufficient inflow to Crescent Lake Reservoir and/or storage in the reservoir to support this flow</a:t>
            </a:r>
            <a:r>
              <a:rPr lang="en-US" dirty="0" smtClean="0"/>
              <a:t>.</a:t>
            </a:r>
          </a:p>
          <a:p>
            <a:endParaRPr lang="en-US" i="1" dirty="0" smtClean="0">
              <a:solidFill>
                <a:srgbClr val="FFFFFF"/>
              </a:solidFill>
            </a:endParaRPr>
          </a:p>
          <a:p>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 Maintain wetland habitat for OSF in lower Crescent Creek and lower Little Deschutes River during the storage season</a:t>
            </a:r>
            <a:endParaRPr lang="en-US" i="1" dirty="0">
              <a:solidFill>
                <a:srgbClr val="FFFFFF"/>
              </a:solidFill>
            </a:endParaRPr>
          </a:p>
          <a:p>
            <a:pPr marL="342900" indent="-342900">
              <a:buFont typeface="+mj-lt"/>
              <a:buAutoNum type="alphaUcPeriod"/>
            </a:pP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139377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Crescent Creek / Little Deschutes River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585323"/>
          </a:xfrm>
          <a:prstGeom prst="rect">
            <a:avLst/>
          </a:prstGeom>
        </p:spPr>
        <p:txBody>
          <a:bodyPr wrap="square">
            <a:spAutoFit/>
          </a:bodyPr>
          <a:lstStyle/>
          <a:p>
            <a:pPr marL="804863" indent="-804863"/>
            <a:r>
              <a:rPr lang="en-US" b="1" dirty="0" smtClean="0">
                <a:solidFill>
                  <a:srgbClr val="FFFFFF"/>
                </a:solidFill>
              </a:rPr>
              <a:t>CC-2</a:t>
            </a:r>
            <a:r>
              <a:rPr lang="en-US" dirty="0">
                <a:solidFill>
                  <a:srgbClr val="FFFFFF"/>
                </a:solidFill>
              </a:rPr>
              <a:t>	</a:t>
            </a:r>
            <a:r>
              <a:rPr lang="en-US" dirty="0"/>
              <a:t>Tumalo Irrigation District will not increase in the flow below Crescent </a:t>
            </a:r>
            <a:r>
              <a:rPr lang="en-US" dirty="0" smtClean="0"/>
              <a:t>Dam </a:t>
            </a:r>
            <a:r>
              <a:rPr lang="en-US" dirty="0"/>
              <a:t>more than 30 (±2) cfs per 24-hour period or decrease the flow more than 20 (±2) cfs per 48-hour period, except under emergency conditions</a:t>
            </a:r>
            <a:r>
              <a:rPr lang="en-US" dirty="0" smtClean="0"/>
              <a:t>.</a:t>
            </a:r>
            <a:endParaRPr lang="en-US" dirty="0">
              <a:solidFill>
                <a:srgbClr val="FFFFFF"/>
              </a:solidFill>
            </a:endParaRPr>
          </a:p>
          <a:p>
            <a:endParaRPr lang="en-US" i="1" dirty="0" smtClean="0">
              <a:solidFill>
                <a:srgbClr val="FFFFFF"/>
              </a:solidFill>
            </a:endParaRPr>
          </a:p>
          <a:p>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Avoid rapid changes in water depth in </a:t>
            </a:r>
            <a:r>
              <a:rPr lang="en-US" i="1" dirty="0">
                <a:solidFill>
                  <a:srgbClr val="FFFFFF"/>
                </a:solidFill>
              </a:rPr>
              <a:t>lower Crescent Creek and lower Little Deschutes </a:t>
            </a:r>
            <a:r>
              <a:rPr lang="en-US" i="1" dirty="0" smtClean="0">
                <a:solidFill>
                  <a:srgbClr val="FFFFFF"/>
                </a:solidFill>
              </a:rPr>
              <a:t>River</a:t>
            </a: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40082709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Crescent Creek / Little Deschutes River</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416320"/>
          </a:xfrm>
          <a:prstGeom prst="rect">
            <a:avLst/>
          </a:prstGeom>
        </p:spPr>
        <p:txBody>
          <a:bodyPr wrap="square">
            <a:spAutoFit/>
          </a:bodyPr>
          <a:lstStyle/>
          <a:p>
            <a:pPr marL="804863" indent="-804863"/>
            <a:r>
              <a:rPr lang="en-US" b="1" dirty="0" smtClean="0">
                <a:solidFill>
                  <a:srgbClr val="FFFFFF"/>
                </a:solidFill>
              </a:rPr>
              <a:t>CC-3</a:t>
            </a:r>
            <a:r>
              <a:rPr lang="en-US" dirty="0">
                <a:solidFill>
                  <a:srgbClr val="FFFFFF"/>
                </a:solidFill>
              </a:rPr>
              <a:t>	</a:t>
            </a:r>
            <a:r>
              <a:rPr lang="en-US" dirty="0"/>
              <a:t>Ramp-down of releases of irrigation storage from Crescent Lake Reservoir will begin no earlier than September 1 and end no later than October 31 of each year, unless earlier ramp-down is necessary to protect infrastructure, avoid draining the reservoir or respond to an emergency situation</a:t>
            </a:r>
            <a:r>
              <a:rPr lang="en-US" dirty="0" smtClean="0">
                <a:solidFill>
                  <a:srgbClr val="FFFFFF"/>
                </a:solidFill>
              </a:rPr>
              <a:t>.</a:t>
            </a:r>
            <a:endParaRPr lang="en-US" dirty="0">
              <a:solidFill>
                <a:srgbClr val="FFFFFF"/>
              </a:solidFill>
            </a:endParaRPr>
          </a:p>
          <a:p>
            <a:endParaRPr lang="en-US" i="1" dirty="0">
              <a:solidFill>
                <a:srgbClr val="FFFFFF"/>
              </a:solidFill>
            </a:endParaRPr>
          </a:p>
          <a:p>
            <a:endParaRPr lang="en-US"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Maintain summer rearing/foraging habitat along lower Crescent Creek and lower Little Deschutes River through OSF metamorphosis, and complete transition to winter flows prior to OSF overwintering</a:t>
            </a:r>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685630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Whychus Creek </a:t>
            </a:r>
          </a:p>
          <a:p>
            <a:pPr algn="ctr" eaLnBrk="1" hangingPunct="1">
              <a:spcBef>
                <a:spcPts val="0"/>
              </a:spcBef>
              <a:spcAft>
                <a:spcPts val="0"/>
              </a:spcAft>
              <a:buFont typeface="Wingdings" pitchFamily="2" charset="2"/>
              <a:buNone/>
              <a:defRPr/>
            </a:pPr>
            <a:endParaRPr lang="en-US" sz="5400" dirty="0" smtClean="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Measures </a:t>
            </a:r>
          </a:p>
          <a:p>
            <a:pPr algn="ctr" eaLnBrk="1" hangingPunct="1">
              <a:spcBef>
                <a:spcPts val="0"/>
              </a:spcBef>
              <a:spcAft>
                <a:spcPts val="0"/>
              </a:spcAft>
              <a:buFont typeface="Wingdings" pitchFamily="2" charset="2"/>
              <a:buNone/>
              <a:defRPr/>
            </a:pPr>
            <a:r>
              <a:rPr lang="en-US" sz="3600" dirty="0" smtClean="0">
                <a:latin typeface="Candara" pitchFamily="34" charset="0"/>
              </a:rPr>
              <a:t>WC-1, WC-2, WC-3, WC-4 and WC-5</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17832841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416320"/>
          </a:xfrm>
          <a:prstGeom prst="rect">
            <a:avLst/>
          </a:prstGeom>
        </p:spPr>
        <p:txBody>
          <a:bodyPr wrap="square">
            <a:spAutoFit/>
          </a:bodyPr>
          <a:lstStyle/>
          <a:p>
            <a:pPr marL="804863" indent="-804863"/>
            <a:r>
              <a:rPr lang="en-US" b="1" dirty="0" smtClean="0">
                <a:solidFill>
                  <a:srgbClr val="FFFFFF"/>
                </a:solidFill>
              </a:rPr>
              <a:t>WC-1</a:t>
            </a:r>
            <a:r>
              <a:rPr lang="en-US" dirty="0">
                <a:solidFill>
                  <a:srgbClr val="FFFFFF"/>
                </a:solidFill>
              </a:rPr>
              <a:t>	</a:t>
            </a:r>
            <a:r>
              <a:rPr lang="en-US" dirty="0"/>
              <a:t>No later than 5 years after the date of issuance of the Incidental Take Permits, Three Sisters Irrigation District (TSID) will add 3.0 cfs to the 28.18 cfs of irrigation rights TSID has already converted to permanent instream water rights on Whychus Creek since 2005 (for a total of 31.18 cfs of instream water rights).  The new instream water rights will have the same priority dates as TSID’s respective irrigation rights.</a:t>
            </a:r>
          </a:p>
          <a:p>
            <a:r>
              <a:rPr lang="en-US" dirty="0"/>
              <a:t> </a:t>
            </a:r>
          </a:p>
          <a:p>
            <a:pPr marL="287338"/>
            <a:endParaRPr lang="en-US" b="1" i="1" dirty="0" smtClean="0">
              <a:solidFill>
                <a:srgbClr val="FFFFFF"/>
              </a:solidFill>
            </a:endParaRPr>
          </a:p>
          <a:p>
            <a:pPr marL="287338"/>
            <a:r>
              <a:rPr lang="en-US" b="1" i="1" dirty="0" smtClean="0">
                <a:solidFill>
                  <a:srgbClr val="FFFFFF"/>
                </a:solidFill>
              </a:rPr>
              <a:t>Purpose</a:t>
            </a:r>
            <a:r>
              <a:rPr lang="en-US" b="1" i="1" dirty="0">
                <a:solidFill>
                  <a:srgbClr val="FFFFFF"/>
                </a:solidFill>
              </a:rPr>
              <a:t>:</a:t>
            </a:r>
            <a:r>
              <a:rPr lang="en-US" i="1" dirty="0">
                <a:solidFill>
                  <a:srgbClr val="FFFFFF"/>
                </a:solidFill>
              </a:rPr>
              <a:t>  </a:t>
            </a:r>
            <a:r>
              <a:rPr lang="en-US" i="1" dirty="0" smtClean="0">
                <a:solidFill>
                  <a:srgbClr val="FFFFFF"/>
                </a:solidFill>
              </a:rPr>
              <a:t>Increase summer flows in Whychus Creek to improve habitat conditions for salmonids</a:t>
            </a:r>
            <a:endParaRPr lang="en-US" dirty="0">
              <a:solidFill>
                <a:srgbClr val="FFFFFF"/>
              </a:solidFill>
            </a:endParaRPr>
          </a:p>
        </p:txBody>
      </p:sp>
    </p:spTree>
    <p:extLst>
      <p:ext uri="{BB962C8B-B14F-4D97-AF65-F5344CB8AC3E}">
        <p14:creationId xmlns:p14="http://schemas.microsoft.com/office/powerpoint/2010/main" val="10298121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600200"/>
            <a:ext cx="7239000" cy="3970318"/>
          </a:xfrm>
          <a:prstGeom prst="rect">
            <a:avLst/>
          </a:prstGeom>
        </p:spPr>
        <p:txBody>
          <a:bodyPr wrap="square">
            <a:spAutoFit/>
          </a:bodyPr>
          <a:lstStyle/>
          <a:p>
            <a:pPr marL="804863" indent="-804863"/>
            <a:r>
              <a:rPr lang="en-US" b="1" dirty="0" smtClean="0">
                <a:solidFill>
                  <a:srgbClr val="FFFFFF"/>
                </a:solidFill>
              </a:rPr>
              <a:t>WC-1 	(cont.)  </a:t>
            </a:r>
            <a:r>
              <a:rPr lang="en-US" dirty="0" smtClean="0">
                <a:solidFill>
                  <a:srgbClr val="FFFFFF"/>
                </a:solidFill>
              </a:rPr>
              <a:t>All </a:t>
            </a:r>
            <a:r>
              <a:rPr lang="en-US" dirty="0">
                <a:solidFill>
                  <a:srgbClr val="FFFFFF"/>
                </a:solidFill>
              </a:rPr>
              <a:t>instream flow requirements of this measure will be effective immediately downstream of the TSID diversion, or at the nearest gaging location downstream of the TSID diversion.  Beginning immediately upon issuance of the Incidental Take Permits, TSID will monitor flow in Whychus Creek at OWRD Gage 14076020 whenever TSID is diverting water, and will adjust its diversions as necessary to maintain specified minimum instream flows on a daily-average basis.  Beginning no later than 5 years after the date of issuance of the Incidental Take Permits, TSID will reduce the interval for averaging and maintaining minimum instream flows from 24 hours to no more than 60 minutes.  </a:t>
            </a:r>
          </a:p>
          <a:p>
            <a:r>
              <a:rPr lang="en-US" dirty="0">
                <a:solidFill>
                  <a:srgbClr val="FFFFFF"/>
                </a:solidFill>
              </a:rPr>
              <a:t> </a:t>
            </a:r>
          </a:p>
          <a:p>
            <a:pPr marL="287338"/>
            <a:r>
              <a:rPr lang="en-US" b="1" i="1" dirty="0" smtClean="0">
                <a:solidFill>
                  <a:srgbClr val="FFFFFF"/>
                </a:solidFill>
              </a:rPr>
              <a:t>Purpose: </a:t>
            </a:r>
            <a:r>
              <a:rPr lang="en-US" i="1" dirty="0" smtClean="0">
                <a:solidFill>
                  <a:srgbClr val="FFFFFF"/>
                </a:solidFill>
              </a:rPr>
              <a:t>Ensure the effectiveness of WC-1</a:t>
            </a:r>
            <a:endParaRPr lang="en-US" dirty="0">
              <a:solidFill>
                <a:srgbClr val="FFFFFF"/>
              </a:solidFill>
            </a:endParaRPr>
          </a:p>
        </p:txBody>
      </p:sp>
    </p:spTree>
    <p:extLst>
      <p:ext uri="{BB962C8B-B14F-4D97-AF65-F5344CB8AC3E}">
        <p14:creationId xmlns:p14="http://schemas.microsoft.com/office/powerpoint/2010/main" val="2115586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371600"/>
            <a:ext cx="7239000" cy="4524315"/>
          </a:xfrm>
          <a:prstGeom prst="rect">
            <a:avLst/>
          </a:prstGeom>
        </p:spPr>
        <p:txBody>
          <a:bodyPr wrap="square">
            <a:spAutoFit/>
          </a:bodyPr>
          <a:lstStyle/>
          <a:p>
            <a:pPr marL="804863" indent="-804863"/>
            <a:r>
              <a:rPr lang="en-US" b="1" dirty="0">
                <a:solidFill>
                  <a:srgbClr val="FFFFFF"/>
                </a:solidFill>
              </a:rPr>
              <a:t>WC-1	</a:t>
            </a:r>
            <a:r>
              <a:rPr lang="en-US" b="1" dirty="0" smtClean="0">
                <a:solidFill>
                  <a:srgbClr val="FFFFFF"/>
                </a:solidFill>
              </a:rPr>
              <a:t>(cont.) </a:t>
            </a:r>
            <a:r>
              <a:rPr lang="en-US" dirty="0" smtClean="0">
                <a:solidFill>
                  <a:srgbClr val="FFFFFF"/>
                </a:solidFill>
              </a:rPr>
              <a:t>For </a:t>
            </a:r>
            <a:r>
              <a:rPr lang="en-US" dirty="0">
                <a:solidFill>
                  <a:srgbClr val="FFFFFF"/>
                </a:solidFill>
              </a:rPr>
              <a:t>those irrigation rights with priority dates equal to the recently-created and new instream rights (as identified in the first paragraph above), water will be shared proportionally between irrigation and instream rights whenever there is insufficient natural flow above the TSID diversion to meet all of the rights.  However, TSID will reduce diversions disproportionately if necessary to ensure the instream flow at Gage 14076020 does not drop below 20 cfs (averaged over no more than 60 minutes) while </a:t>
            </a:r>
            <a:r>
              <a:rPr lang="en-US" dirty="0" smtClean="0">
                <a:solidFill>
                  <a:srgbClr val="FFFFFF"/>
                </a:solidFill>
              </a:rPr>
              <a:t>TSID </a:t>
            </a:r>
            <a:r>
              <a:rPr lang="en-US" dirty="0">
                <a:solidFill>
                  <a:srgbClr val="FFFFFF"/>
                </a:solidFill>
              </a:rPr>
              <a:t>is diverting.  To help minimize the amount of time when the flow at Gage 14076020 is less than the full instream water right, TSID will continue to manage water “on-demand,” whereby TSID will only divert and deliver to its patrons when specifically requested by its patrons</a:t>
            </a:r>
            <a:r>
              <a:rPr lang="en-US" dirty="0" smtClean="0">
                <a:solidFill>
                  <a:srgbClr val="FFFFFF"/>
                </a:solidFill>
              </a:rPr>
              <a:t>.</a:t>
            </a:r>
            <a:endParaRPr lang="en-US" dirty="0">
              <a:solidFill>
                <a:srgbClr val="FFFFFF"/>
              </a:solidFill>
            </a:endParaRPr>
          </a:p>
          <a:p>
            <a:endParaRPr lang="en-US" i="1" dirty="0">
              <a:solidFill>
                <a:srgbClr val="FFFFFF"/>
              </a:solidFill>
            </a:endParaRPr>
          </a:p>
          <a:p>
            <a:pPr marL="287338"/>
            <a:r>
              <a:rPr lang="en-US" b="1" i="1" dirty="0" smtClean="0">
                <a:solidFill>
                  <a:srgbClr val="FFFFFF"/>
                </a:solidFill>
              </a:rPr>
              <a:t>Purpose: </a:t>
            </a:r>
            <a:r>
              <a:rPr lang="en-US" i="1" dirty="0" smtClean="0">
                <a:solidFill>
                  <a:srgbClr val="FFFFFF"/>
                </a:solidFill>
              </a:rPr>
              <a:t>Avoid extremely low summer flows in Whychus Creek</a:t>
            </a:r>
            <a:endParaRPr lang="en-US" dirty="0">
              <a:solidFill>
                <a:srgbClr val="FFFFFF"/>
              </a:solidFill>
            </a:endParaRPr>
          </a:p>
        </p:txBody>
      </p:sp>
    </p:spTree>
    <p:extLst>
      <p:ext uri="{BB962C8B-B14F-4D97-AF65-F5344CB8AC3E}">
        <p14:creationId xmlns:p14="http://schemas.microsoft.com/office/powerpoint/2010/main" val="21155867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139321"/>
          </a:xfrm>
          <a:prstGeom prst="rect">
            <a:avLst/>
          </a:prstGeom>
        </p:spPr>
        <p:txBody>
          <a:bodyPr wrap="square">
            <a:spAutoFit/>
          </a:bodyPr>
          <a:lstStyle/>
          <a:p>
            <a:pPr marL="804863" indent="-804863"/>
            <a:r>
              <a:rPr lang="en-US" b="1" dirty="0" smtClean="0">
                <a:solidFill>
                  <a:srgbClr val="FFFFFF"/>
                </a:solidFill>
              </a:rPr>
              <a:t>WC-2</a:t>
            </a:r>
            <a:r>
              <a:rPr lang="en-US" dirty="0">
                <a:solidFill>
                  <a:srgbClr val="FFFFFF"/>
                </a:solidFill>
              </a:rPr>
              <a:t>	</a:t>
            </a:r>
            <a:r>
              <a:rPr lang="en-US" dirty="0"/>
              <a:t>For the full term of the DBHCP, TSID will provide $6,000 each year, deposited into an interest-bearing account, to fund temporary instream leasing in years when natural flows in Whychus Creek are insufficient to maintain the permanent instream water rights.  The use of these funds to secure temporary instream leases in these dry years will be handled by the Deschutes River Conservancy or a similar entity acceptable to USFWS and NMFS. </a:t>
            </a:r>
            <a:endParaRPr lang="en-US" dirty="0">
              <a:solidFill>
                <a:srgbClr val="FFFFFF"/>
              </a:solidFill>
            </a:endParaRPr>
          </a:p>
          <a:p>
            <a:r>
              <a:rPr lang="en-US" dirty="0">
                <a:solidFill>
                  <a:srgbClr val="FFFFFF"/>
                </a:solidFill>
              </a:rPr>
              <a:t> </a:t>
            </a:r>
          </a:p>
          <a:p>
            <a:pPr marL="287338"/>
            <a:endParaRPr lang="en-US" b="1" i="1" dirty="0">
              <a:solidFill>
                <a:srgbClr val="FFFFFF"/>
              </a:solidFill>
            </a:endParaRPr>
          </a:p>
          <a:p>
            <a:pPr marL="287338"/>
            <a:r>
              <a:rPr lang="en-US" b="1" i="1" dirty="0">
                <a:solidFill>
                  <a:srgbClr val="FFFFFF"/>
                </a:solidFill>
              </a:rPr>
              <a:t>Purpose:</a:t>
            </a:r>
            <a:r>
              <a:rPr lang="en-US" i="1" dirty="0">
                <a:solidFill>
                  <a:srgbClr val="FFFFFF"/>
                </a:solidFill>
              </a:rPr>
              <a:t> Avoid extremely low summer flows in Whychus Creek</a:t>
            </a:r>
            <a:endParaRPr lang="en-US" dirty="0">
              <a:solidFill>
                <a:srgbClr val="FFFFFF"/>
              </a:solidFill>
            </a:endParaRPr>
          </a:p>
        </p:txBody>
      </p:sp>
    </p:spTree>
    <p:extLst>
      <p:ext uri="{BB962C8B-B14F-4D97-AF65-F5344CB8AC3E}">
        <p14:creationId xmlns:p14="http://schemas.microsoft.com/office/powerpoint/2010/main" val="2187997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3693319"/>
          </a:xfrm>
          <a:prstGeom prst="rect">
            <a:avLst/>
          </a:prstGeom>
        </p:spPr>
        <p:txBody>
          <a:bodyPr wrap="square">
            <a:spAutoFit/>
          </a:bodyPr>
          <a:lstStyle/>
          <a:p>
            <a:pPr marL="804863" indent="-804863"/>
            <a:r>
              <a:rPr lang="en-US" b="1" dirty="0" smtClean="0">
                <a:solidFill>
                  <a:srgbClr val="FFFFFF"/>
                </a:solidFill>
              </a:rPr>
              <a:t>WC-3</a:t>
            </a:r>
            <a:r>
              <a:rPr lang="en-US" dirty="0">
                <a:solidFill>
                  <a:srgbClr val="FFFFFF"/>
                </a:solidFill>
              </a:rPr>
              <a:t>	</a:t>
            </a:r>
            <a:r>
              <a:rPr lang="en-US" dirty="0"/>
              <a:t>Over the term of the DBHCP, TSID will maintain and operate fish screens at its Whychus Creek diversion to ensure they function according to the NMFS downstream migrant fish screen criteria they were designed to </a:t>
            </a:r>
            <a:r>
              <a:rPr lang="en-US" dirty="0" smtClean="0"/>
              <a:t>meet.</a:t>
            </a:r>
          </a:p>
          <a:p>
            <a:pPr marL="804863" indent="-804863"/>
            <a:endParaRPr lang="en-US" dirty="0"/>
          </a:p>
          <a:p>
            <a:pPr marL="804863"/>
            <a:r>
              <a:rPr lang="en-US" dirty="0" smtClean="0"/>
              <a:t>Over </a:t>
            </a:r>
            <a:r>
              <a:rPr lang="en-US" dirty="0"/>
              <a:t>the term of the DBHCP, TSID will maintain and operate its diversion structure to ensure it continues to function without interference to the upstream migration of anadromous fish</a:t>
            </a:r>
            <a:r>
              <a:rPr lang="en-US" dirty="0" smtClean="0"/>
              <a:t>.</a:t>
            </a:r>
            <a:r>
              <a:rPr lang="en-US" dirty="0" smtClean="0">
                <a:solidFill>
                  <a:srgbClr val="FFFFFF"/>
                </a:solidFill>
              </a:rPr>
              <a:t> </a:t>
            </a:r>
            <a:endParaRPr lang="en-US" dirty="0">
              <a:solidFill>
                <a:srgbClr val="FFFFFF"/>
              </a:solidFill>
            </a:endParaRPr>
          </a:p>
          <a:p>
            <a:r>
              <a:rPr lang="en-US" dirty="0">
                <a:solidFill>
                  <a:srgbClr val="FFFFFF"/>
                </a:solidFill>
              </a:rPr>
              <a:t> </a:t>
            </a:r>
          </a:p>
          <a:p>
            <a:pPr marL="287338"/>
            <a:endParaRPr lang="en-US" b="1" i="1" dirty="0">
              <a:solidFill>
                <a:srgbClr val="FFFFFF"/>
              </a:solidFill>
            </a:endParaRPr>
          </a:p>
          <a:p>
            <a:pPr marL="287338"/>
            <a:r>
              <a:rPr lang="en-US" b="1" i="1" dirty="0">
                <a:solidFill>
                  <a:srgbClr val="FFFFFF"/>
                </a:solidFill>
              </a:rPr>
              <a:t>Purpose:</a:t>
            </a:r>
            <a:r>
              <a:rPr lang="en-US" i="1" dirty="0">
                <a:solidFill>
                  <a:srgbClr val="FFFFFF"/>
                </a:solidFill>
              </a:rPr>
              <a:t> </a:t>
            </a:r>
            <a:r>
              <a:rPr lang="en-US" i="1" dirty="0" smtClean="0">
                <a:solidFill>
                  <a:srgbClr val="FFFFFF"/>
                </a:solidFill>
              </a:rPr>
              <a:t> Ensure upstream and downstream fish passage </a:t>
            </a:r>
            <a:r>
              <a:rPr lang="en-US" i="1" dirty="0">
                <a:solidFill>
                  <a:srgbClr val="FFFFFF"/>
                </a:solidFill>
              </a:rPr>
              <a:t>in Whychus Creek</a:t>
            </a:r>
            <a:endParaRPr lang="en-US" dirty="0">
              <a:solidFill>
                <a:srgbClr val="FFFFFF"/>
              </a:solidFill>
            </a:endParaRPr>
          </a:p>
        </p:txBody>
      </p:sp>
    </p:spTree>
    <p:extLst>
      <p:ext uri="{BB962C8B-B14F-4D97-AF65-F5344CB8AC3E}">
        <p14:creationId xmlns:p14="http://schemas.microsoft.com/office/powerpoint/2010/main" val="41783944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862322"/>
          </a:xfrm>
          <a:prstGeom prst="rect">
            <a:avLst/>
          </a:prstGeom>
        </p:spPr>
        <p:txBody>
          <a:bodyPr wrap="square">
            <a:spAutoFit/>
          </a:bodyPr>
          <a:lstStyle/>
          <a:p>
            <a:pPr marL="804863" indent="-804863"/>
            <a:r>
              <a:rPr lang="en-US" b="1" dirty="0" smtClean="0">
                <a:solidFill>
                  <a:srgbClr val="FFFFFF"/>
                </a:solidFill>
              </a:rPr>
              <a:t>WC-4</a:t>
            </a:r>
            <a:r>
              <a:rPr lang="en-US" dirty="0">
                <a:solidFill>
                  <a:srgbClr val="FFFFFF"/>
                </a:solidFill>
              </a:rPr>
              <a:t>	</a:t>
            </a:r>
            <a:r>
              <a:rPr lang="en-US" dirty="0"/>
              <a:t>TSID will assist with the piping of patron-owned canals (patron laterals) within TSID.  The goal of this measure will be to pipe all patron laterals in TSID (remaining 11 miles) within 15 years of issuance of the Incidental Take Permits, subject to patron willingness and funding.  TSID will assist with project design, application for funding, and pipe installation.</a:t>
            </a:r>
          </a:p>
          <a:p>
            <a:pPr marL="804863" indent="-804863"/>
            <a:r>
              <a:rPr lang="en-US" dirty="0" smtClean="0">
                <a:solidFill>
                  <a:srgbClr val="FFFFFF"/>
                </a:solidFill>
              </a:rPr>
              <a:t> </a:t>
            </a:r>
            <a:endParaRPr lang="en-US" dirty="0">
              <a:solidFill>
                <a:srgbClr val="FFFFFF"/>
              </a:solidFill>
            </a:endParaRPr>
          </a:p>
          <a:p>
            <a:r>
              <a:rPr lang="en-US" dirty="0">
                <a:solidFill>
                  <a:srgbClr val="FFFFFF"/>
                </a:solidFill>
              </a:rPr>
              <a:t> </a:t>
            </a:r>
          </a:p>
          <a:p>
            <a:pPr marL="287338"/>
            <a:r>
              <a:rPr lang="en-US" b="1" i="1" dirty="0" smtClean="0">
                <a:solidFill>
                  <a:srgbClr val="FFFFFF"/>
                </a:solidFill>
              </a:rPr>
              <a:t>Purpose</a:t>
            </a:r>
            <a:r>
              <a:rPr lang="en-US" b="1" i="1" dirty="0">
                <a:solidFill>
                  <a:srgbClr val="FFFFFF"/>
                </a:solidFill>
              </a:rPr>
              <a:t>:</a:t>
            </a:r>
            <a:r>
              <a:rPr lang="en-US" i="1" dirty="0">
                <a:solidFill>
                  <a:srgbClr val="FFFFFF"/>
                </a:solidFill>
              </a:rPr>
              <a:t>  </a:t>
            </a:r>
            <a:r>
              <a:rPr lang="en-US" i="1" dirty="0" smtClean="0">
                <a:solidFill>
                  <a:srgbClr val="FFFFFF"/>
                </a:solidFill>
              </a:rPr>
              <a:t>Increase the efficiency in use of water on TSID</a:t>
            </a:r>
            <a:endParaRPr lang="en-US" dirty="0">
              <a:solidFill>
                <a:srgbClr val="FFFFFF"/>
              </a:solidFill>
            </a:endParaRPr>
          </a:p>
        </p:txBody>
      </p:sp>
    </p:spTree>
    <p:extLst>
      <p:ext uri="{BB962C8B-B14F-4D97-AF65-F5344CB8AC3E}">
        <p14:creationId xmlns:p14="http://schemas.microsoft.com/office/powerpoint/2010/main" val="26688816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eaLnBrk="1" hangingPunct="1">
              <a:spcBef>
                <a:spcPts val="0"/>
              </a:spcBef>
              <a:spcAft>
                <a:spcPts val="2400"/>
              </a:spcAft>
              <a:buFont typeface="Wingdings" pitchFamily="2" charset="2"/>
              <a:buNone/>
              <a:defRPr/>
            </a:pPr>
            <a:endParaRPr lang="en-US" sz="1600" u="sng" dirty="0" smtClean="0">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Whychus Creek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45676" y="1905000"/>
            <a:ext cx="7239000" cy="2031325"/>
          </a:xfrm>
          <a:prstGeom prst="rect">
            <a:avLst/>
          </a:prstGeom>
        </p:spPr>
        <p:txBody>
          <a:bodyPr wrap="square">
            <a:spAutoFit/>
          </a:bodyPr>
          <a:lstStyle/>
          <a:p>
            <a:pPr marL="804863" indent="-804863"/>
            <a:r>
              <a:rPr lang="en-US" b="1" dirty="0" smtClean="0">
                <a:solidFill>
                  <a:srgbClr val="FFFFFF"/>
                </a:solidFill>
              </a:rPr>
              <a:t>WC-5</a:t>
            </a:r>
            <a:r>
              <a:rPr lang="en-US" dirty="0">
                <a:solidFill>
                  <a:srgbClr val="FFFFFF"/>
                </a:solidFill>
              </a:rPr>
              <a:t>	</a:t>
            </a:r>
            <a:r>
              <a:rPr lang="en-US" dirty="0"/>
              <a:t>When the flow in Whychus Creek downstream of </a:t>
            </a:r>
            <a:r>
              <a:rPr lang="en-US" dirty="0" smtClean="0"/>
              <a:t>the TSID Diversion </a:t>
            </a:r>
            <a:r>
              <a:rPr lang="en-US" dirty="0"/>
              <a:t>(measured at OWRD Gage 14076020) is 50 cfs or less, the amount of water being diverted will not be increased or decreased more than 10 cfs/hour</a:t>
            </a:r>
            <a:r>
              <a:rPr lang="en-US" dirty="0" smtClean="0">
                <a:solidFill>
                  <a:srgbClr val="FFFFFF"/>
                </a:solidFill>
              </a:rPr>
              <a:t>.</a:t>
            </a:r>
            <a:endParaRPr lang="en-US" dirty="0">
              <a:solidFill>
                <a:srgbClr val="FFFFFF"/>
              </a:solidFill>
            </a:endParaRPr>
          </a:p>
          <a:p>
            <a:pPr marL="804863" indent="-804863"/>
            <a:r>
              <a:rPr lang="en-US" dirty="0">
                <a:solidFill>
                  <a:srgbClr val="FFFFFF"/>
                </a:solidFill>
              </a:rPr>
              <a:t> </a:t>
            </a:r>
          </a:p>
          <a:p>
            <a:r>
              <a:rPr lang="en-US" dirty="0">
                <a:solidFill>
                  <a:srgbClr val="FFFFFF"/>
                </a:solidFill>
              </a:rPr>
              <a:t> </a:t>
            </a:r>
          </a:p>
          <a:p>
            <a:pPr marL="287338"/>
            <a:r>
              <a:rPr lang="en-US" b="1" i="1" dirty="0">
                <a:solidFill>
                  <a:srgbClr val="FFFFFF"/>
                </a:solidFill>
              </a:rPr>
              <a:t>Purpose:</a:t>
            </a:r>
            <a:r>
              <a:rPr lang="en-US" i="1" dirty="0">
                <a:solidFill>
                  <a:srgbClr val="FFFFFF"/>
                </a:solidFill>
              </a:rPr>
              <a:t> Avoid rapid changes in water depth in </a:t>
            </a:r>
            <a:r>
              <a:rPr lang="en-US" i="1" dirty="0" smtClean="0">
                <a:solidFill>
                  <a:srgbClr val="FFFFFF"/>
                </a:solidFill>
              </a:rPr>
              <a:t>Whychus Creek</a:t>
            </a:r>
            <a:endParaRPr lang="en-US" dirty="0">
              <a:solidFill>
                <a:srgbClr val="FFFFFF"/>
              </a:solidFill>
            </a:endParaRPr>
          </a:p>
        </p:txBody>
      </p:sp>
    </p:spTree>
    <p:extLst>
      <p:ext uri="{BB962C8B-B14F-4D97-AF65-F5344CB8AC3E}">
        <p14:creationId xmlns:p14="http://schemas.microsoft.com/office/powerpoint/2010/main" val="39108738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Crooked River </a:t>
            </a:r>
          </a:p>
          <a:p>
            <a:pPr algn="ctr" eaLnBrk="1" hangingPunct="1">
              <a:spcBef>
                <a:spcPts val="0"/>
              </a:spcBef>
              <a:spcAft>
                <a:spcPts val="0"/>
              </a:spcAft>
              <a:buFont typeface="Wingdings" pitchFamily="2" charset="2"/>
              <a:buNone/>
              <a:defRPr/>
            </a:pPr>
            <a:r>
              <a:rPr lang="en-US" sz="5400" dirty="0" smtClean="0">
                <a:latin typeface="Candara" pitchFamily="34" charset="0"/>
              </a:rPr>
              <a:t>Ochoco Creek </a:t>
            </a:r>
          </a:p>
          <a:p>
            <a:pPr algn="ctr" eaLnBrk="1" hangingPunct="1">
              <a:spcBef>
                <a:spcPts val="0"/>
              </a:spcBef>
              <a:spcAft>
                <a:spcPts val="0"/>
              </a:spcAft>
              <a:buFont typeface="Wingdings" pitchFamily="2" charset="2"/>
              <a:buNone/>
              <a:defRPr/>
            </a:pPr>
            <a:r>
              <a:rPr lang="en-US" sz="5400" dirty="0" smtClean="0">
                <a:latin typeface="Candara" pitchFamily="34" charset="0"/>
              </a:rPr>
              <a:t>McKay Creek </a:t>
            </a:r>
          </a:p>
          <a:p>
            <a:pPr algn="ctr" eaLnBrk="1" hangingPunct="1">
              <a:spcBef>
                <a:spcPts val="0"/>
              </a:spcBef>
              <a:spcAft>
                <a:spcPts val="0"/>
              </a:spcAft>
              <a:buFont typeface="Wingdings" pitchFamily="2" charset="2"/>
              <a:buNone/>
              <a:defRPr/>
            </a:pPr>
            <a:endParaRPr lang="en-US" sz="5400" dirty="0" smtClean="0">
              <a:latin typeface="Candara" pitchFamily="34" charset="0"/>
            </a:endParaRPr>
          </a:p>
          <a:p>
            <a:pPr algn="ctr" eaLnBrk="1" hangingPunct="1">
              <a:spcBef>
                <a:spcPts val="0"/>
              </a:spcBef>
              <a:spcAft>
                <a:spcPts val="0"/>
              </a:spcAft>
              <a:buFont typeface="Wingdings" pitchFamily="2" charset="2"/>
              <a:buNone/>
              <a:defRPr/>
            </a:pPr>
            <a:r>
              <a:rPr lang="en-US" sz="3600" dirty="0" smtClean="0">
                <a:latin typeface="Candara" pitchFamily="34" charset="0"/>
              </a:rPr>
              <a:t>Conservation Measures </a:t>
            </a:r>
          </a:p>
          <a:p>
            <a:pPr algn="ctr" eaLnBrk="1" hangingPunct="1">
              <a:spcBef>
                <a:spcPts val="0"/>
              </a:spcBef>
              <a:spcAft>
                <a:spcPts val="0"/>
              </a:spcAft>
              <a:buFont typeface="Wingdings" pitchFamily="2" charset="2"/>
              <a:buNone/>
              <a:defRPr/>
            </a:pPr>
            <a:r>
              <a:rPr lang="en-US" sz="3600" dirty="0" smtClean="0">
                <a:latin typeface="Candara" pitchFamily="34" charset="0"/>
              </a:rPr>
              <a:t>CR-1, CR-2, CR-3, CR-4, CR-5 and CR-6</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4448751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Crooked River – Measure CR-1</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505700" cy="3970318"/>
          </a:xfrm>
          <a:prstGeom prst="rect">
            <a:avLst/>
          </a:prstGeom>
        </p:spPr>
        <p:txBody>
          <a:bodyPr wrap="square">
            <a:spAutoFit/>
          </a:bodyPr>
          <a:lstStyle/>
          <a:p>
            <a:pPr marL="342900" lvl="0" indent="-342900">
              <a:buFont typeface="+mj-lt"/>
              <a:buAutoNum type="arabicPeriod"/>
            </a:pPr>
            <a:r>
              <a:rPr lang="en-US" dirty="0" smtClean="0"/>
              <a:t>Each </a:t>
            </a:r>
            <a:r>
              <a:rPr lang="en-US" dirty="0"/>
              <a:t>year, 13,000 acre-feet of the available uncontracted storage in Prineville Reservoir will be held until the end of the active irrigation </a:t>
            </a:r>
            <a:r>
              <a:rPr lang="en-US" dirty="0" smtClean="0"/>
              <a:t>season.  </a:t>
            </a:r>
            <a:r>
              <a:rPr lang="en-US" dirty="0"/>
              <a:t>If the total available uncontracted storage is less than 13,000 acre-feet on the annual day of allocation, all available uncontracted storage will be held until the end of the active irrigation </a:t>
            </a:r>
            <a:r>
              <a:rPr lang="en-US" dirty="0" smtClean="0"/>
              <a:t>season.</a:t>
            </a:r>
          </a:p>
          <a:p>
            <a:pPr marL="342900" lvl="0" indent="-342900">
              <a:buFont typeface="+mj-lt"/>
              <a:buAutoNum type="arabicPeriod"/>
            </a:pPr>
            <a:endParaRPr lang="en-US" dirty="0" smtClean="0"/>
          </a:p>
          <a:p>
            <a:pPr marL="342900" indent="-342900">
              <a:buFont typeface="+mj-lt"/>
              <a:buAutoNum type="arabicPeriod"/>
            </a:pPr>
            <a:r>
              <a:rPr lang="en-US" dirty="0">
                <a:solidFill>
                  <a:srgbClr val="FFFFFF"/>
                </a:solidFill>
              </a:rPr>
              <a:t>Each year, the entire City of Prineville mitigation storage (up to 5,100 acre-feet) in Prineville Reservoir will be held until December 1. </a:t>
            </a:r>
          </a:p>
          <a:p>
            <a:pPr marL="342900" lvl="0" indent="-342900">
              <a:buFont typeface="+mj-lt"/>
              <a:buAutoNum type="arabicPeriod"/>
            </a:pPr>
            <a:endParaRPr lang="en-US" dirty="0" smtClean="0"/>
          </a:p>
          <a:p>
            <a:pPr marL="804863" indent="-804863"/>
            <a:endParaRPr lang="en-US" dirty="0">
              <a:solidFill>
                <a:srgbClr val="FFFFFF"/>
              </a:solidFill>
            </a:endParaRPr>
          </a:p>
          <a:p>
            <a:pPr marL="287338"/>
            <a:r>
              <a:rPr lang="en-US" b="1" i="1" dirty="0" smtClean="0">
                <a:solidFill>
                  <a:srgbClr val="FFFFFF"/>
                </a:solidFill>
              </a:rPr>
              <a:t>Purpose</a:t>
            </a:r>
            <a:r>
              <a:rPr lang="en-US" b="1" i="1" dirty="0">
                <a:solidFill>
                  <a:srgbClr val="FFFFFF"/>
                </a:solidFill>
              </a:rPr>
              <a:t>: </a:t>
            </a:r>
            <a:r>
              <a:rPr lang="en-US" i="1" dirty="0" smtClean="0">
                <a:solidFill>
                  <a:srgbClr val="FFFFFF"/>
                </a:solidFill>
              </a:rPr>
              <a:t> Reserve all Prineville mitigation storage and a portion of the uncontracted storage to maintain winter flows in the Crooked River</a:t>
            </a:r>
            <a:endParaRPr lang="en-US" dirty="0">
              <a:solidFill>
                <a:srgbClr val="FFFFFF"/>
              </a:solidFill>
            </a:endParaRPr>
          </a:p>
        </p:txBody>
      </p:sp>
    </p:spTree>
    <p:extLst>
      <p:ext uri="{BB962C8B-B14F-4D97-AF65-F5344CB8AC3E}">
        <p14:creationId xmlns:p14="http://schemas.microsoft.com/office/powerpoint/2010/main" val="4585841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spcAft>
                <a:spcPts val="0"/>
              </a:spcAft>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Crooked River – Measure CR-1</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239000" cy="3139321"/>
          </a:xfrm>
          <a:prstGeom prst="rect">
            <a:avLst/>
          </a:prstGeom>
        </p:spPr>
        <p:txBody>
          <a:bodyPr wrap="square">
            <a:spAutoFit/>
          </a:bodyPr>
          <a:lstStyle/>
          <a:p>
            <a:pPr marL="342900" indent="-342900">
              <a:buFont typeface="+mj-lt"/>
              <a:buAutoNum type="arabicPeriod" startAt="3"/>
            </a:pPr>
            <a:r>
              <a:rPr lang="en-US" dirty="0" smtClean="0">
                <a:solidFill>
                  <a:srgbClr val="FFFFFF"/>
                </a:solidFill>
              </a:rPr>
              <a:t>Beginning </a:t>
            </a:r>
            <a:r>
              <a:rPr lang="en-US" dirty="0">
                <a:solidFill>
                  <a:srgbClr val="FFFFFF"/>
                </a:solidFill>
              </a:rPr>
              <a:t>on the first day after the end of the active irrigation season, water that has been held from uncontracted storage (up to 13,000 acre-feet) will be released at a daily average rate of 50 </a:t>
            </a:r>
            <a:r>
              <a:rPr lang="en-US" dirty="0" smtClean="0">
                <a:solidFill>
                  <a:srgbClr val="FFFFFF"/>
                </a:solidFill>
              </a:rPr>
              <a:t>cfs </a:t>
            </a:r>
            <a:r>
              <a:rPr lang="en-US" dirty="0">
                <a:solidFill>
                  <a:srgbClr val="FFFFFF"/>
                </a:solidFill>
              </a:rPr>
              <a:t>at OWRD Gage 14080500 below Bowman Dam (also known as PRVO Gage).  From December 1 through January 31, the City of Prineville mitigation storage (up to 5,100 acre-feet) will also be released to contribute to the 50 cfs at PRVO Gage. </a:t>
            </a:r>
          </a:p>
          <a:p>
            <a:pPr marL="804863" indent="-804863"/>
            <a:endParaRPr lang="en-US" dirty="0">
              <a:solidFill>
                <a:srgbClr val="FFFFFF"/>
              </a:solidFill>
            </a:endParaRPr>
          </a:p>
          <a:p>
            <a:endParaRPr lang="en-US" i="1" dirty="0">
              <a:solidFill>
                <a:srgbClr val="FFFFFF"/>
              </a:solidFill>
            </a:endParaRPr>
          </a:p>
          <a:p>
            <a:pPr marL="287338"/>
            <a:r>
              <a:rPr lang="en-US" b="1" i="1" dirty="0">
                <a:solidFill>
                  <a:srgbClr val="FFFFFF"/>
                </a:solidFill>
              </a:rPr>
              <a:t>Purpose: </a:t>
            </a:r>
            <a:r>
              <a:rPr lang="en-US" i="1" dirty="0" smtClean="0">
                <a:solidFill>
                  <a:srgbClr val="FFFFFF"/>
                </a:solidFill>
              </a:rPr>
              <a:t> Maintain a minimum flow of 50 cfs in the Crooked River during the winter</a:t>
            </a:r>
            <a:endParaRPr lang="en-US" dirty="0">
              <a:solidFill>
                <a:srgbClr val="FFFFFF"/>
              </a:solidFill>
            </a:endParaRPr>
          </a:p>
        </p:txBody>
      </p:sp>
    </p:spTree>
    <p:extLst>
      <p:ext uri="{BB962C8B-B14F-4D97-AF65-F5344CB8AC3E}">
        <p14:creationId xmlns:p14="http://schemas.microsoft.com/office/powerpoint/2010/main" val="27024286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Crooked River – Measure CR-1</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239000" cy="4247317"/>
          </a:xfrm>
          <a:prstGeom prst="rect">
            <a:avLst/>
          </a:prstGeom>
        </p:spPr>
        <p:txBody>
          <a:bodyPr wrap="square">
            <a:spAutoFit/>
          </a:bodyPr>
          <a:lstStyle/>
          <a:p>
            <a:pPr marL="342900" indent="-342900">
              <a:buFont typeface="+mj-lt"/>
              <a:buAutoNum type="arabicPeriod" startAt="4"/>
            </a:pPr>
            <a:r>
              <a:rPr lang="en-US" dirty="0" smtClean="0">
                <a:solidFill>
                  <a:srgbClr val="FFFFFF"/>
                </a:solidFill>
              </a:rPr>
              <a:t>If </a:t>
            </a:r>
            <a:r>
              <a:rPr lang="en-US" dirty="0">
                <a:solidFill>
                  <a:srgbClr val="FFFFFF"/>
                </a:solidFill>
              </a:rPr>
              <a:t>all uncontracted storage is depleted prior to December 1, OID will bypass live flow and/or release contracted storage to maintain a flow of 50 cfs at the PRVO Gage.  From December 1 through January 31, OID will provide that portion of the 50 cfs that cannot be met from City of Prineville mitigation storage and uncontracted storage combined.  From February 1 until the onset of the next active irrigation storage, OID will again provide the quantity of water needed to maintain the flow of 50 cfs after all City of Prineville mitigation storage and uncontracted storage is depleted.  Water that has been temporarily leased instream from OID patrons may also be used to support the flow of 50 cfs, except during the period from December 1 through January 31. </a:t>
            </a:r>
          </a:p>
          <a:p>
            <a:pPr marL="342900" indent="-342900">
              <a:buFont typeface="+mj-lt"/>
              <a:buAutoNum type="arabicPeriod" startAt="4"/>
            </a:pPr>
            <a:endParaRPr lang="en-US" dirty="0">
              <a:solidFill>
                <a:srgbClr val="FFFFFF"/>
              </a:solidFill>
            </a:endParaRPr>
          </a:p>
          <a:p>
            <a:pPr marL="287338"/>
            <a:r>
              <a:rPr lang="en-US" b="1" i="1" dirty="0" smtClean="0">
                <a:solidFill>
                  <a:srgbClr val="FFFFFF"/>
                </a:solidFill>
              </a:rPr>
              <a:t>Purpose</a:t>
            </a:r>
            <a:r>
              <a:rPr lang="en-US" b="1" i="1" dirty="0">
                <a:solidFill>
                  <a:srgbClr val="FFFFFF"/>
                </a:solidFill>
              </a:rPr>
              <a:t>: </a:t>
            </a:r>
            <a:r>
              <a:rPr lang="en-US" i="1" dirty="0" smtClean="0">
                <a:solidFill>
                  <a:srgbClr val="FFFFFF"/>
                </a:solidFill>
              </a:rPr>
              <a:t> Use OID live flow and storage to ensure 50 cfs in the Crooked River during the winter</a:t>
            </a:r>
            <a:endParaRPr lang="en-US" dirty="0">
              <a:solidFill>
                <a:srgbClr val="FFFFFF"/>
              </a:solidFill>
            </a:endParaRPr>
          </a:p>
        </p:txBody>
      </p:sp>
    </p:spTree>
    <p:extLst>
      <p:ext uri="{BB962C8B-B14F-4D97-AF65-F5344CB8AC3E}">
        <p14:creationId xmlns:p14="http://schemas.microsoft.com/office/powerpoint/2010/main" val="35467485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Crooked River – Measure CR-1</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239000" cy="2031325"/>
          </a:xfrm>
          <a:prstGeom prst="rect">
            <a:avLst/>
          </a:prstGeom>
        </p:spPr>
        <p:txBody>
          <a:bodyPr wrap="square">
            <a:spAutoFit/>
          </a:bodyPr>
          <a:lstStyle/>
          <a:p>
            <a:pPr marL="342900" indent="-342900">
              <a:buFont typeface="+mj-lt"/>
              <a:buAutoNum type="arabicPeriod" startAt="5"/>
            </a:pPr>
            <a:r>
              <a:rPr lang="en-US" dirty="0" smtClean="0">
                <a:solidFill>
                  <a:srgbClr val="FFFFFF"/>
                </a:solidFill>
              </a:rPr>
              <a:t>During </a:t>
            </a:r>
            <a:r>
              <a:rPr lang="en-US" dirty="0">
                <a:solidFill>
                  <a:srgbClr val="FFFFFF"/>
                </a:solidFill>
              </a:rPr>
              <a:t>the active irrigation season, OID and NUID will have no obligations to bypass live flow or release storage to maintain specific instream flows at PRVO Gage or CAPO Gage.</a:t>
            </a:r>
          </a:p>
          <a:p>
            <a:pPr marL="804863" indent="-804863"/>
            <a:endParaRPr lang="en-US" dirty="0">
              <a:solidFill>
                <a:srgbClr val="FFFFFF"/>
              </a:solidFill>
            </a:endParaRPr>
          </a:p>
          <a:p>
            <a:endParaRPr lang="en-US" i="1" dirty="0">
              <a:solidFill>
                <a:srgbClr val="FFFFFF"/>
              </a:solidFill>
            </a:endParaRPr>
          </a:p>
          <a:p>
            <a:pPr marL="287338"/>
            <a:r>
              <a:rPr lang="en-US" b="1" i="1" dirty="0">
                <a:solidFill>
                  <a:srgbClr val="FFFFFF"/>
                </a:solidFill>
              </a:rPr>
              <a:t>Purpose: </a:t>
            </a:r>
            <a:r>
              <a:rPr lang="en-US" i="1" dirty="0">
                <a:solidFill>
                  <a:srgbClr val="FFFFFF"/>
                </a:solidFill>
              </a:rPr>
              <a:t> </a:t>
            </a:r>
            <a:r>
              <a:rPr lang="en-US" i="1" dirty="0" smtClean="0">
                <a:solidFill>
                  <a:srgbClr val="FFFFFF"/>
                </a:solidFill>
              </a:rPr>
              <a:t>Use uncontracted storage to meet summer flow targets in the Crooked River</a:t>
            </a:r>
            <a:endParaRPr lang="en-US" dirty="0">
              <a:solidFill>
                <a:srgbClr val="FFFFFF"/>
              </a:solidFill>
            </a:endParaRPr>
          </a:p>
        </p:txBody>
      </p:sp>
    </p:spTree>
    <p:extLst>
      <p:ext uri="{BB962C8B-B14F-4D97-AF65-F5344CB8AC3E}">
        <p14:creationId xmlns:p14="http://schemas.microsoft.com/office/powerpoint/2010/main" val="1512599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Ochoco Creek – Measure CR-2</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505700" cy="5078313"/>
          </a:xfrm>
          <a:prstGeom prst="rect">
            <a:avLst/>
          </a:prstGeom>
        </p:spPr>
        <p:txBody>
          <a:bodyPr wrap="square">
            <a:spAutoFit/>
          </a:bodyPr>
          <a:lstStyle/>
          <a:p>
            <a:r>
              <a:rPr lang="en-US" b="1" dirty="0"/>
              <a:t>OID Contributions to Ochoco Creek Flow:</a:t>
            </a:r>
            <a:r>
              <a:rPr lang="en-US" dirty="0"/>
              <a:t>  OID will contribute to the flow in Ochoco Creek as specified in Table CR-2 by releasing water from the Ochoco Main Canal downstream of Ochoco Reservoir.  These contributions will be additive to any permanent instream water right transfers and/or temporary instream leases secured through the Crooked River Conservation Fund (Measure CR-5) on Ochoco Creek.  The OID contributions will not be made if they would require pumping from inactive storage in Ochoco Reservoir (below water surface elevation 3,074.94 feet) unless OID is pumping water from inactive storage for irrigation purposes.  </a:t>
            </a:r>
            <a:r>
              <a:rPr lang="en-US" dirty="0" smtClean="0"/>
              <a:t>If </a:t>
            </a:r>
            <a:r>
              <a:rPr lang="en-US" dirty="0"/>
              <a:t>mechanical failure or malfunction at Ochoco Dam prevents the release of the full amount specified in Table CR-2, the OID contribution will be the maximum amount the Bureau of Reclamation determines can safely be released, and the full contribution will be resumed as soon as the mechanical problem or malfunction is corrected.  </a:t>
            </a:r>
          </a:p>
          <a:p>
            <a:endParaRPr lang="en-US" b="1" dirty="0" smtClean="0"/>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p:txBody>
      </p:sp>
    </p:spTree>
    <p:extLst>
      <p:ext uri="{BB962C8B-B14F-4D97-AF65-F5344CB8AC3E}">
        <p14:creationId xmlns:p14="http://schemas.microsoft.com/office/powerpoint/2010/main" val="29275855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4122678"/>
            <a:ext cx="7505700" cy="1200329"/>
          </a:xfrm>
          <a:prstGeom prst="rect">
            <a:avLst/>
          </a:prstGeom>
        </p:spPr>
        <p:txBody>
          <a:bodyPr wrap="square">
            <a:spAutoFit/>
          </a:bodyPr>
          <a:lstStyle/>
          <a:p>
            <a:r>
              <a:rPr lang="en-US" dirty="0" smtClean="0">
                <a:solidFill>
                  <a:srgbClr val="FFFFFF"/>
                </a:solidFill>
              </a:rPr>
              <a:t>  </a:t>
            </a:r>
            <a:endParaRPr lang="en-US" dirty="0">
              <a:solidFill>
                <a:srgbClr val="FFFFFF"/>
              </a:solidFill>
            </a:endParaRPr>
          </a:p>
          <a:p>
            <a:r>
              <a:rPr lang="en-US" dirty="0">
                <a:solidFill>
                  <a:srgbClr val="FFFFFF"/>
                </a:solidFill>
              </a:rPr>
              <a:t> </a:t>
            </a:r>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313056261"/>
              </p:ext>
            </p:extLst>
          </p:nvPr>
        </p:nvGraphicFramePr>
        <p:xfrm>
          <a:off x="0" y="22746"/>
          <a:ext cx="9144000" cy="6924830"/>
        </p:xfrm>
        <a:graphic>
          <a:graphicData uri="http://schemas.openxmlformats.org/drawingml/2006/table">
            <a:tbl>
              <a:tblPr firstRow="1" firstCol="1" bandRow="1">
                <a:tableStyleId>{5C22544A-7EE6-4342-B048-85BDC9FD1C3A}</a:tableStyleId>
              </a:tblPr>
              <a:tblGrid>
                <a:gridCol w="3276600"/>
                <a:gridCol w="1600200"/>
                <a:gridCol w="1447800"/>
                <a:gridCol w="1447800"/>
                <a:gridCol w="1371600"/>
              </a:tblGrid>
              <a:tr h="1371601">
                <a:tc gridSpan="5">
                  <a:txBody>
                    <a:bodyPr/>
                    <a:lstStyle/>
                    <a:p>
                      <a:pPr marL="109538" marR="0" indent="0" algn="ctr">
                        <a:spcBef>
                          <a:spcPts val="0"/>
                        </a:spcBef>
                        <a:spcAft>
                          <a:spcPts val="600"/>
                        </a:spcAft>
                      </a:pPr>
                      <a:r>
                        <a:rPr lang="en-US" sz="1600" dirty="0">
                          <a:solidFill>
                            <a:schemeClr val="tx1"/>
                          </a:solidFill>
                          <a:effectLst/>
                        </a:rPr>
                        <a:t>Table CR-2. Ochoco Irrigation District </a:t>
                      </a:r>
                      <a:r>
                        <a:rPr lang="en-US" sz="1600" dirty="0" smtClean="0">
                          <a:solidFill>
                            <a:schemeClr val="tx1"/>
                          </a:solidFill>
                          <a:effectLst/>
                        </a:rPr>
                        <a:t>Contributions </a:t>
                      </a:r>
                      <a:r>
                        <a:rPr lang="en-US" sz="1600" dirty="0">
                          <a:solidFill>
                            <a:schemeClr val="tx1"/>
                          </a:solidFill>
                          <a:effectLst/>
                        </a:rPr>
                        <a:t>to Ochoco Creek </a:t>
                      </a:r>
                      <a:r>
                        <a:rPr lang="en-US" sz="1600" dirty="0" smtClean="0">
                          <a:solidFill>
                            <a:schemeClr val="tx1"/>
                          </a:solidFill>
                          <a:effectLst/>
                        </a:rPr>
                        <a:t>Flow</a:t>
                      </a:r>
                      <a:endParaRPr lang="en-US" sz="1600" dirty="0">
                        <a:solidFill>
                          <a:schemeClr val="tx1"/>
                        </a:solidFill>
                        <a:effectLst/>
                        <a:latin typeface="Arial"/>
                        <a:ea typeface="Calibri"/>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87062">
                <a:tc rowSpan="2">
                  <a:txBody>
                    <a:bodyPr/>
                    <a:lstStyle/>
                    <a:p>
                      <a:pPr marL="102870" marR="0" algn="ctr">
                        <a:spcBef>
                          <a:spcPts val="600"/>
                        </a:spcBef>
                        <a:spcAft>
                          <a:spcPts val="600"/>
                        </a:spcAft>
                      </a:pPr>
                      <a:r>
                        <a:rPr lang="en-US" sz="1400" dirty="0">
                          <a:solidFill>
                            <a:schemeClr val="tx1"/>
                          </a:solidFill>
                          <a:effectLst/>
                        </a:rPr>
                        <a:t>Stream Reach</a:t>
                      </a:r>
                      <a:endParaRPr lang="en-US" sz="1400" dirty="0">
                        <a:solidFill>
                          <a:schemeClr val="tx1"/>
                        </a:solidFill>
                        <a:effectLst/>
                        <a:latin typeface="Times New Roman"/>
                      </a:endParaRPr>
                    </a:p>
                  </a:txBody>
                  <a:tcPr marL="68580" marR="68580" marT="0" marB="0" anchor="ctr"/>
                </a:tc>
                <a:tc gridSpan="2">
                  <a:txBody>
                    <a:bodyPr/>
                    <a:lstStyle/>
                    <a:p>
                      <a:pPr marL="0" marR="0" algn="ctr">
                        <a:spcBef>
                          <a:spcPts val="600"/>
                        </a:spcBef>
                        <a:spcAft>
                          <a:spcPts val="0"/>
                        </a:spcAft>
                      </a:pPr>
                      <a:endParaRPr lang="en-US" sz="1400" b="1" dirty="0" smtClean="0">
                        <a:effectLst/>
                      </a:endParaRPr>
                    </a:p>
                    <a:p>
                      <a:pPr marL="0" marR="0" algn="ctr">
                        <a:spcBef>
                          <a:spcPts val="600"/>
                        </a:spcBef>
                        <a:spcAft>
                          <a:spcPts val="0"/>
                        </a:spcAft>
                      </a:pPr>
                      <a:r>
                        <a:rPr lang="en-US" sz="1400" b="1" dirty="0" smtClean="0">
                          <a:effectLst/>
                        </a:rPr>
                        <a:t>Average </a:t>
                      </a:r>
                      <a:r>
                        <a:rPr lang="en-US" sz="1400" b="1" dirty="0">
                          <a:effectLst/>
                        </a:rPr>
                        <a:t>OID </a:t>
                      </a:r>
                      <a:endParaRPr lang="en-US" sz="1400" b="1" dirty="0" smtClean="0">
                        <a:effectLst/>
                      </a:endParaRPr>
                    </a:p>
                    <a:p>
                      <a:pPr marL="0" marR="0" algn="ctr">
                        <a:spcBef>
                          <a:spcPts val="0"/>
                        </a:spcBef>
                        <a:spcAft>
                          <a:spcPts val="0"/>
                        </a:spcAft>
                      </a:pPr>
                      <a:r>
                        <a:rPr lang="en-US" sz="1400" b="1" dirty="0" smtClean="0">
                          <a:effectLst/>
                        </a:rPr>
                        <a:t>Contribution</a:t>
                      </a:r>
                      <a:endParaRPr lang="en-US" sz="1400" b="1" dirty="0">
                        <a:effectLst/>
                        <a:latin typeface="Times New Roman"/>
                      </a:endParaRPr>
                    </a:p>
                  </a:txBody>
                  <a:tcPr marL="68580" marR="68580" marT="0" marB="0" anchor="ctr">
                    <a:solidFill>
                      <a:schemeClr val="accent3">
                        <a:lumMod val="20000"/>
                        <a:lumOff val="80000"/>
                      </a:schemeClr>
                    </a:solidFill>
                  </a:tcPr>
                </a:tc>
                <a:tc hMerge="1">
                  <a:txBody>
                    <a:bodyPr/>
                    <a:lstStyle/>
                    <a:p>
                      <a:endParaRPr lang="en-US"/>
                    </a:p>
                  </a:txBody>
                  <a:tcPr/>
                </a:tc>
                <a:tc rowSpan="2">
                  <a:txBody>
                    <a:bodyPr/>
                    <a:lstStyle/>
                    <a:p>
                      <a:pPr marL="0" marR="0" algn="ctr">
                        <a:spcBef>
                          <a:spcPts val="600"/>
                        </a:spcBef>
                        <a:spcAft>
                          <a:spcPts val="600"/>
                        </a:spcAft>
                      </a:pPr>
                      <a:endParaRPr lang="en-US" sz="1400" b="1" dirty="0" smtClean="0">
                        <a:effectLst/>
                      </a:endParaRPr>
                    </a:p>
                    <a:p>
                      <a:pPr marL="0" marR="0" algn="ctr">
                        <a:spcBef>
                          <a:spcPts val="600"/>
                        </a:spcBef>
                        <a:spcAft>
                          <a:spcPts val="600"/>
                        </a:spcAft>
                      </a:pPr>
                      <a:endParaRPr lang="en-US" sz="1400" b="1" dirty="0" smtClean="0">
                        <a:effectLst/>
                      </a:endParaRPr>
                    </a:p>
                    <a:p>
                      <a:pPr marL="0" marR="0" algn="ctr">
                        <a:spcBef>
                          <a:spcPts val="600"/>
                        </a:spcBef>
                        <a:spcAft>
                          <a:spcPts val="600"/>
                        </a:spcAft>
                      </a:pPr>
                      <a:r>
                        <a:rPr lang="en-US" sz="1400" b="1" dirty="0" smtClean="0">
                          <a:effectLst/>
                        </a:rPr>
                        <a:t>Measurement </a:t>
                      </a:r>
                      <a:r>
                        <a:rPr lang="en-US" sz="1400" b="1" dirty="0">
                          <a:effectLst/>
                        </a:rPr>
                        <a:t>Location</a:t>
                      </a:r>
                      <a:endParaRPr lang="en-US" sz="1400" b="1" dirty="0">
                        <a:effectLst/>
                        <a:latin typeface="Times New Roman"/>
                      </a:endParaRPr>
                    </a:p>
                  </a:txBody>
                  <a:tcPr marL="68580" marR="68580" marT="0" marB="0">
                    <a:solidFill>
                      <a:schemeClr val="accent3">
                        <a:lumMod val="20000"/>
                        <a:lumOff val="80000"/>
                      </a:schemeClr>
                    </a:solidFill>
                  </a:tcPr>
                </a:tc>
                <a:tc rowSpan="2">
                  <a:txBody>
                    <a:bodyPr/>
                    <a:lstStyle/>
                    <a:p>
                      <a:pPr marL="0" marR="0" algn="ctr">
                        <a:spcBef>
                          <a:spcPts val="600"/>
                        </a:spcBef>
                        <a:spcAft>
                          <a:spcPts val="600"/>
                        </a:spcAft>
                      </a:pPr>
                      <a:endParaRPr lang="en-US" sz="1400" b="1" dirty="0" smtClean="0">
                        <a:effectLst/>
                      </a:endParaRPr>
                    </a:p>
                    <a:p>
                      <a:pPr marL="0" marR="0" algn="ctr">
                        <a:spcBef>
                          <a:spcPts val="600"/>
                        </a:spcBef>
                        <a:spcAft>
                          <a:spcPts val="600"/>
                        </a:spcAft>
                      </a:pPr>
                      <a:endParaRPr lang="en-US" sz="1400" b="1" dirty="0" smtClean="0">
                        <a:effectLst/>
                      </a:endParaRPr>
                    </a:p>
                    <a:p>
                      <a:pPr marL="0" marR="0" algn="ctr">
                        <a:spcBef>
                          <a:spcPts val="600"/>
                        </a:spcBef>
                        <a:spcAft>
                          <a:spcPts val="600"/>
                        </a:spcAft>
                      </a:pPr>
                      <a:r>
                        <a:rPr lang="en-US" sz="1400" b="1" dirty="0" smtClean="0">
                          <a:effectLst/>
                        </a:rPr>
                        <a:t>Averaging </a:t>
                      </a:r>
                      <a:r>
                        <a:rPr lang="en-US" sz="1400" b="1" dirty="0">
                          <a:effectLst/>
                        </a:rPr>
                        <a:t>Interval</a:t>
                      </a:r>
                      <a:endParaRPr lang="en-US" sz="1400" b="1" dirty="0">
                        <a:effectLst/>
                        <a:latin typeface="Times New Roman"/>
                      </a:endParaRPr>
                    </a:p>
                  </a:txBody>
                  <a:tcPr marL="68580" marR="68580" marT="0" marB="0">
                    <a:solidFill>
                      <a:schemeClr val="accent3">
                        <a:lumMod val="20000"/>
                        <a:lumOff val="80000"/>
                      </a:schemeClr>
                    </a:solidFill>
                  </a:tcPr>
                </a:tc>
              </a:tr>
              <a:tr h="1319020">
                <a:tc vMerge="1">
                  <a:txBody>
                    <a:bodyPr/>
                    <a:lstStyle/>
                    <a:p>
                      <a:endParaRPr lang="en-US"/>
                    </a:p>
                  </a:txBody>
                  <a:tcPr/>
                </a:tc>
                <a:tc>
                  <a:txBody>
                    <a:bodyPr/>
                    <a:lstStyle/>
                    <a:p>
                      <a:pPr marL="0" marR="0" algn="ctr">
                        <a:spcBef>
                          <a:spcPts val="600"/>
                        </a:spcBef>
                        <a:spcAft>
                          <a:spcPts val="1200"/>
                        </a:spcAft>
                      </a:pPr>
                      <a:r>
                        <a:rPr lang="en-US" sz="1400" b="1" dirty="0">
                          <a:effectLst/>
                        </a:rPr>
                        <a:t>During Active Irrigation </a:t>
                      </a:r>
                      <a:r>
                        <a:rPr lang="en-US" sz="1400" b="1" dirty="0" smtClean="0">
                          <a:effectLst/>
                        </a:rPr>
                        <a:t>Season</a:t>
                      </a:r>
                      <a:endParaRPr lang="en-US" sz="1400" b="1" dirty="0">
                        <a:effectLst/>
                        <a:latin typeface="Times New Roman"/>
                      </a:endParaRPr>
                    </a:p>
                  </a:txBody>
                  <a:tcPr marL="68580" marR="68580" marT="0" marB="0" anchor="ctr">
                    <a:solidFill>
                      <a:schemeClr val="accent3">
                        <a:lumMod val="20000"/>
                        <a:lumOff val="80000"/>
                      </a:schemeClr>
                    </a:solidFill>
                  </a:tcPr>
                </a:tc>
                <a:tc>
                  <a:txBody>
                    <a:bodyPr/>
                    <a:lstStyle/>
                    <a:p>
                      <a:pPr marL="0" marR="0" algn="ctr">
                        <a:spcBef>
                          <a:spcPts val="600"/>
                        </a:spcBef>
                        <a:spcAft>
                          <a:spcPts val="600"/>
                        </a:spcAft>
                      </a:pPr>
                      <a:r>
                        <a:rPr lang="en-US" sz="1400" b="1" dirty="0">
                          <a:effectLst/>
                        </a:rPr>
                        <a:t>Outside Active Irrigation Season</a:t>
                      </a:r>
                      <a:endParaRPr lang="en-US" sz="1400" b="1" dirty="0">
                        <a:effectLst/>
                        <a:latin typeface="Times New Roman"/>
                      </a:endParaRPr>
                    </a:p>
                  </a:txBody>
                  <a:tcPr marL="68580" marR="68580" marT="0" marB="0" anchor="ctr">
                    <a:solidFill>
                      <a:schemeClr val="accent3">
                        <a:lumMod val="20000"/>
                        <a:lumOff val="80000"/>
                      </a:schemeClr>
                    </a:solidFill>
                  </a:tcPr>
                </a:tc>
                <a:tc vMerge="1">
                  <a:txBody>
                    <a:bodyPr/>
                    <a:lstStyle/>
                    <a:p>
                      <a:endParaRPr lang="en-US"/>
                    </a:p>
                  </a:txBody>
                  <a:tcPr/>
                </a:tc>
                <a:tc vMerge="1">
                  <a:txBody>
                    <a:bodyPr/>
                    <a:lstStyle/>
                    <a:p>
                      <a:endParaRPr lang="en-US"/>
                    </a:p>
                  </a:txBody>
                  <a:tcPr/>
                </a:tc>
              </a:tr>
              <a:tr h="1691127">
                <a:tc>
                  <a:txBody>
                    <a:bodyPr/>
                    <a:lstStyle/>
                    <a:p>
                      <a:pPr marL="274320" marR="0">
                        <a:spcBef>
                          <a:spcPts val="0"/>
                        </a:spcBef>
                        <a:spcAft>
                          <a:spcPts val="0"/>
                        </a:spcAft>
                      </a:pPr>
                      <a:r>
                        <a:rPr lang="en-US" sz="1400" b="1" dirty="0">
                          <a:solidFill>
                            <a:schemeClr val="tx1"/>
                          </a:solidFill>
                          <a:effectLst/>
                        </a:rPr>
                        <a:t>Ochoco Dam (RM 11.2) </a:t>
                      </a:r>
                      <a:r>
                        <a:rPr lang="en-US" sz="1400" b="1" dirty="0" smtClean="0">
                          <a:solidFill>
                            <a:schemeClr val="tx1"/>
                          </a:solidFill>
                          <a:effectLst/>
                        </a:rPr>
                        <a:t>to</a:t>
                      </a:r>
                    </a:p>
                    <a:p>
                      <a:pPr marL="274320" marR="0">
                        <a:spcBef>
                          <a:spcPts val="0"/>
                        </a:spcBef>
                        <a:spcAft>
                          <a:spcPts val="0"/>
                        </a:spcAft>
                      </a:pPr>
                      <a:r>
                        <a:rPr lang="en-US" sz="1400" b="1" dirty="0" smtClean="0">
                          <a:solidFill>
                            <a:schemeClr val="tx1"/>
                          </a:solidFill>
                          <a:effectLst/>
                        </a:rPr>
                        <a:t>D-2 </a:t>
                      </a:r>
                      <a:r>
                        <a:rPr lang="en-US" sz="1400" b="1" dirty="0">
                          <a:solidFill>
                            <a:schemeClr val="tx1"/>
                          </a:solidFill>
                          <a:effectLst/>
                        </a:rPr>
                        <a:t>Drain Confluence (RM 6.3)</a:t>
                      </a:r>
                      <a:endParaRPr lang="en-US" sz="1400" b="1" dirty="0">
                        <a:solidFill>
                          <a:schemeClr val="tx1"/>
                        </a:solidFill>
                        <a:effectLst/>
                        <a:latin typeface="Arial"/>
                        <a:ea typeface="Calibri"/>
                      </a:endParaRPr>
                    </a:p>
                  </a:txBody>
                  <a:tcPr marL="68580" marR="68580" marT="0" marB="0" anchor="ctr"/>
                </a:tc>
                <a:tc>
                  <a:txBody>
                    <a:bodyPr/>
                    <a:lstStyle/>
                    <a:p>
                      <a:pPr marL="0" marR="0" algn="ctr">
                        <a:spcBef>
                          <a:spcPts val="600"/>
                        </a:spcBef>
                        <a:spcAft>
                          <a:spcPts val="600"/>
                        </a:spcAft>
                      </a:pPr>
                      <a:r>
                        <a:rPr lang="en-US" sz="1400" b="0" dirty="0">
                          <a:effectLst/>
                        </a:rPr>
                        <a:t>5.0 cfs</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0" marR="0" algn="ctr">
                        <a:spcBef>
                          <a:spcPts val="600"/>
                        </a:spcBef>
                        <a:spcAft>
                          <a:spcPts val="600"/>
                        </a:spcAft>
                      </a:pPr>
                      <a:r>
                        <a:rPr lang="en-US" sz="1400" b="0" dirty="0">
                          <a:effectLst/>
                        </a:rPr>
                        <a:t>3.0 cfs</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182880" marR="0" algn="l">
                        <a:spcBef>
                          <a:spcPts val="600"/>
                        </a:spcBef>
                        <a:spcAft>
                          <a:spcPts val="600"/>
                        </a:spcAft>
                      </a:pPr>
                      <a:r>
                        <a:rPr lang="en-US" sz="1400" b="0" dirty="0">
                          <a:effectLst/>
                        </a:rPr>
                        <a:t>OWRD Gage 14085300 below Ochoco Dam</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0" marR="0" algn="ctr">
                        <a:spcBef>
                          <a:spcPts val="600"/>
                        </a:spcBef>
                        <a:spcAft>
                          <a:spcPts val="600"/>
                        </a:spcAft>
                      </a:pPr>
                      <a:r>
                        <a:rPr lang="en-US" sz="1400" b="0" dirty="0">
                          <a:effectLst/>
                        </a:rPr>
                        <a:t>Hourly</a:t>
                      </a:r>
                      <a:endParaRPr lang="en-US" sz="1400" b="0" dirty="0">
                        <a:effectLst/>
                        <a:latin typeface="Times New Roman"/>
                      </a:endParaRPr>
                    </a:p>
                  </a:txBody>
                  <a:tcPr marL="68580" marR="68580" marT="0" marB="0" anchor="ctr">
                    <a:solidFill>
                      <a:schemeClr val="accent3">
                        <a:lumMod val="20000"/>
                        <a:lumOff val="80000"/>
                      </a:schemeClr>
                    </a:solidFill>
                  </a:tcPr>
                </a:tc>
              </a:tr>
              <a:tr h="1556020">
                <a:tc>
                  <a:txBody>
                    <a:bodyPr/>
                    <a:lstStyle/>
                    <a:p>
                      <a:pPr marL="274320" marR="0">
                        <a:spcBef>
                          <a:spcPts val="0"/>
                        </a:spcBef>
                        <a:spcAft>
                          <a:spcPts val="0"/>
                        </a:spcAft>
                      </a:pPr>
                      <a:r>
                        <a:rPr lang="en-US" sz="1400" b="1" dirty="0">
                          <a:solidFill>
                            <a:schemeClr val="tx1"/>
                          </a:solidFill>
                          <a:effectLst/>
                        </a:rPr>
                        <a:t>D-2 Drain Confluence </a:t>
                      </a:r>
                      <a:r>
                        <a:rPr lang="en-US" sz="1400" b="1" dirty="0" smtClean="0">
                          <a:solidFill>
                            <a:schemeClr val="tx1"/>
                          </a:solidFill>
                          <a:effectLst/>
                        </a:rPr>
                        <a:t>(RM 6.3) </a:t>
                      </a:r>
                    </a:p>
                    <a:p>
                      <a:pPr marL="274320" marR="0">
                        <a:spcBef>
                          <a:spcPts val="0"/>
                        </a:spcBef>
                        <a:spcAft>
                          <a:spcPts val="0"/>
                        </a:spcAft>
                      </a:pPr>
                      <a:r>
                        <a:rPr lang="en-US" sz="1400" b="1" dirty="0" smtClean="0">
                          <a:solidFill>
                            <a:schemeClr val="tx1"/>
                          </a:solidFill>
                          <a:effectLst/>
                        </a:rPr>
                        <a:t>to mouth</a:t>
                      </a:r>
                      <a:endParaRPr lang="en-US" sz="1400" b="1" dirty="0">
                        <a:solidFill>
                          <a:schemeClr val="tx1"/>
                        </a:solidFill>
                        <a:effectLst/>
                        <a:latin typeface="Arial"/>
                        <a:ea typeface="Calibri"/>
                      </a:endParaRPr>
                    </a:p>
                  </a:txBody>
                  <a:tcPr marL="68580" marR="68580" marT="0" marB="0" anchor="ctr"/>
                </a:tc>
                <a:tc>
                  <a:txBody>
                    <a:bodyPr/>
                    <a:lstStyle/>
                    <a:p>
                      <a:pPr marL="0" marR="0" algn="ctr">
                        <a:spcBef>
                          <a:spcPts val="600"/>
                        </a:spcBef>
                        <a:spcAft>
                          <a:spcPts val="600"/>
                        </a:spcAft>
                      </a:pPr>
                      <a:r>
                        <a:rPr lang="en-US" sz="1400" b="0" dirty="0">
                          <a:effectLst/>
                        </a:rPr>
                        <a:t>5.0 cfs</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0" marR="0" algn="ctr">
                        <a:spcBef>
                          <a:spcPts val="600"/>
                        </a:spcBef>
                        <a:spcAft>
                          <a:spcPts val="600"/>
                        </a:spcAft>
                      </a:pPr>
                      <a:r>
                        <a:rPr lang="en-US" sz="1400" b="0" dirty="0">
                          <a:effectLst/>
                        </a:rPr>
                        <a:t>5.0 cfs</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182880" marR="0" algn="l">
                        <a:spcBef>
                          <a:spcPts val="600"/>
                        </a:spcBef>
                        <a:spcAft>
                          <a:spcPts val="600"/>
                        </a:spcAft>
                      </a:pPr>
                      <a:r>
                        <a:rPr lang="en-US" sz="1400" b="0" dirty="0" smtClean="0">
                          <a:effectLst/>
                        </a:rPr>
                        <a:t>RM </a:t>
                      </a:r>
                      <a:r>
                        <a:rPr lang="en-US" sz="1400" b="0" dirty="0">
                          <a:effectLst/>
                        </a:rPr>
                        <a:t>4.7 at Ryegrass Diversion</a:t>
                      </a:r>
                      <a:endParaRPr lang="en-US" sz="1400" b="0" dirty="0">
                        <a:effectLst/>
                        <a:latin typeface="Times New Roman"/>
                      </a:endParaRPr>
                    </a:p>
                  </a:txBody>
                  <a:tcPr marL="68580" marR="68580" marT="0" marB="0" anchor="ctr">
                    <a:solidFill>
                      <a:schemeClr val="accent3">
                        <a:lumMod val="20000"/>
                        <a:lumOff val="80000"/>
                      </a:schemeClr>
                    </a:solidFill>
                  </a:tcPr>
                </a:tc>
                <a:tc>
                  <a:txBody>
                    <a:bodyPr/>
                    <a:lstStyle/>
                    <a:p>
                      <a:pPr marL="0" marR="0" algn="ctr">
                        <a:spcBef>
                          <a:spcPts val="600"/>
                        </a:spcBef>
                        <a:spcAft>
                          <a:spcPts val="600"/>
                        </a:spcAft>
                      </a:pPr>
                      <a:r>
                        <a:rPr lang="en-US" sz="1400" b="0" dirty="0">
                          <a:effectLst/>
                        </a:rPr>
                        <a:t>Daily</a:t>
                      </a:r>
                      <a:endParaRPr lang="en-US" sz="1400" b="0" dirty="0">
                        <a:effectLst/>
                        <a:latin typeface="Times New Roman"/>
                      </a:endParaRPr>
                    </a:p>
                  </a:txBody>
                  <a:tcPr marL="68580" marR="68580" marT="0" marB="0" anchor="ctr">
                    <a:solidFill>
                      <a:schemeClr val="accent3">
                        <a:lumMod val="20000"/>
                        <a:lumOff val="80000"/>
                      </a:schemeClr>
                    </a:solidFill>
                  </a:tcPr>
                </a:tc>
              </a:tr>
            </a:tbl>
          </a:graphicData>
        </a:graphic>
      </p:graphicFrame>
    </p:spTree>
    <p:extLst>
      <p:ext uri="{BB962C8B-B14F-4D97-AF65-F5344CB8AC3E}">
        <p14:creationId xmlns:p14="http://schemas.microsoft.com/office/powerpoint/2010/main" val="38314914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Ochoco Creek – Measure CR-2 (continued)</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505700" cy="3139321"/>
          </a:xfrm>
          <a:prstGeom prst="rect">
            <a:avLst/>
          </a:prstGeom>
        </p:spPr>
        <p:txBody>
          <a:bodyPr wrap="square">
            <a:spAutoFit/>
          </a:bodyPr>
          <a:lstStyle/>
          <a:p>
            <a:r>
              <a:rPr lang="en-US" b="1" dirty="0" smtClean="0">
                <a:solidFill>
                  <a:srgbClr val="FFFFFF"/>
                </a:solidFill>
              </a:rPr>
              <a:t>Pass-through </a:t>
            </a:r>
            <a:r>
              <a:rPr lang="en-US" b="1" dirty="0">
                <a:solidFill>
                  <a:srgbClr val="FFFFFF"/>
                </a:solidFill>
              </a:rPr>
              <a:t>of Upstream Conserved Water:  </a:t>
            </a:r>
            <a:r>
              <a:rPr lang="en-US" dirty="0">
                <a:solidFill>
                  <a:srgbClr val="FFFFFF"/>
                </a:solidFill>
              </a:rPr>
              <a:t>OID will allow water from temporary or permanent instream water right transfers upstream of Ochoco Reservoir to pass through the reservoir and to the mouth of Ochoco Creek without storage or diversion, regardless of whether the associated water rights are senior or junior to OID’s storage and diversion rights.  </a:t>
            </a:r>
          </a:p>
          <a:p>
            <a:r>
              <a:rPr lang="en-US" dirty="0">
                <a:solidFill>
                  <a:srgbClr val="FFFFFF"/>
                </a:solidFill>
              </a:rPr>
              <a:t> </a:t>
            </a:r>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a:p>
            <a:pPr marL="287338"/>
            <a:r>
              <a:rPr lang="en-US" b="1" i="1" dirty="0">
                <a:solidFill>
                  <a:srgbClr val="FFFFFF"/>
                </a:solidFill>
              </a:rPr>
              <a:t>Purpose</a:t>
            </a:r>
            <a:r>
              <a:rPr lang="en-US" b="1" i="1" dirty="0" smtClean="0">
                <a:solidFill>
                  <a:srgbClr val="FFFFFF"/>
                </a:solidFill>
              </a:rPr>
              <a:t>:  </a:t>
            </a:r>
            <a:r>
              <a:rPr lang="en-US" i="1" dirty="0" smtClean="0">
                <a:solidFill>
                  <a:srgbClr val="FFFFFF"/>
                </a:solidFill>
              </a:rPr>
              <a:t>Increase the minimum flow in lower Ochoco Creek year round</a:t>
            </a:r>
            <a:endParaRPr lang="en-US" dirty="0">
              <a:solidFill>
                <a:srgbClr val="FFFFFF"/>
              </a:solidFill>
            </a:endParaRPr>
          </a:p>
        </p:txBody>
      </p:sp>
    </p:spTree>
    <p:extLst>
      <p:ext uri="{BB962C8B-B14F-4D97-AF65-F5344CB8AC3E}">
        <p14:creationId xmlns:p14="http://schemas.microsoft.com/office/powerpoint/2010/main" val="26630085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r>
              <a:rPr lang="en-US" b="1" dirty="0" smtClean="0">
                <a:effectLst/>
                <a:latin typeface="Candara" pitchFamily="34" charset="0"/>
              </a:rPr>
              <a:t>McKay Creek – Measure CR-3 </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219200"/>
            <a:ext cx="7505700" cy="4524315"/>
          </a:xfrm>
          <a:prstGeom prst="rect">
            <a:avLst/>
          </a:prstGeom>
        </p:spPr>
        <p:txBody>
          <a:bodyPr wrap="square">
            <a:spAutoFit/>
          </a:bodyPr>
          <a:lstStyle/>
          <a:p>
            <a:r>
              <a:rPr lang="en-US" b="1" dirty="0"/>
              <a:t>Minimum Flow in McKay Creek:</a:t>
            </a:r>
            <a:r>
              <a:rPr lang="en-US" dirty="0"/>
              <a:t>  Water will be bypassed and/or released into McKay Creek, as needed, to provide the minimum instream flows specified in Table C-R3 during the active irrigation season </a:t>
            </a:r>
            <a:r>
              <a:rPr lang="en-US" dirty="0" smtClean="0"/>
              <a:t>.  </a:t>
            </a:r>
            <a:r>
              <a:rPr lang="en-US" dirty="0"/>
              <a:t>Outside the active irrigation season, McKay Creek will be allowed to flow without diversion by OID or its patrons.  </a:t>
            </a:r>
          </a:p>
          <a:p>
            <a:endParaRPr lang="en-US" dirty="0" smtClean="0">
              <a:solidFill>
                <a:srgbClr val="FFFFFF"/>
              </a:solidFill>
            </a:endParaRPr>
          </a:p>
          <a:p>
            <a:r>
              <a:rPr lang="en-US" b="1" dirty="0"/>
              <a:t>McKay Creek Water Switch: </a:t>
            </a:r>
            <a:r>
              <a:rPr lang="en-US" dirty="0"/>
              <a:t>OID will fulfill its obligations under the Memorandum of Understanding (MOU) between OID and the Deschutes River Conservancy (DRC) effective as of May 30, 2017, subject to the terms and conditions of the MOU.  OID will not exercise its termination rights under the MOU, provided that the DRC fulfills its obligations under the MOU and OID determines, in its discretion, that the contingencies described in Paragraph F of the MOU are satisfied.</a:t>
            </a:r>
          </a:p>
          <a:p>
            <a:r>
              <a:rPr lang="en-US" dirty="0" smtClean="0">
                <a:solidFill>
                  <a:srgbClr val="FFFFFF"/>
                </a:solidFill>
              </a:rPr>
              <a:t>  </a:t>
            </a:r>
            <a:endParaRPr lang="en-US" dirty="0">
              <a:solidFill>
                <a:srgbClr val="FFFFFF"/>
              </a:solidFill>
            </a:endParaRPr>
          </a:p>
          <a:p>
            <a:pPr marL="287338"/>
            <a:r>
              <a:rPr lang="en-US" dirty="0">
                <a:solidFill>
                  <a:srgbClr val="FFFFFF"/>
                </a:solidFill>
              </a:rPr>
              <a:t> </a:t>
            </a:r>
            <a:r>
              <a:rPr lang="en-US" b="1" i="1" dirty="0" smtClean="0">
                <a:solidFill>
                  <a:srgbClr val="FFFFFF"/>
                </a:solidFill>
              </a:rPr>
              <a:t>Purpose:  </a:t>
            </a:r>
            <a:r>
              <a:rPr lang="en-US" i="1" dirty="0" smtClean="0">
                <a:solidFill>
                  <a:srgbClr val="FFFFFF"/>
                </a:solidFill>
              </a:rPr>
              <a:t>Increase  the minimum flow in McKay Creek during the irrigation season</a:t>
            </a:r>
            <a:endParaRPr lang="en-US" i="1" dirty="0">
              <a:solidFill>
                <a:srgbClr val="FFFFFF"/>
              </a:solidFill>
            </a:endParaRPr>
          </a:p>
        </p:txBody>
      </p:sp>
    </p:spTree>
    <p:extLst>
      <p:ext uri="{BB962C8B-B14F-4D97-AF65-F5344CB8AC3E}">
        <p14:creationId xmlns:p14="http://schemas.microsoft.com/office/powerpoint/2010/main" val="41502826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4122678"/>
            <a:ext cx="7505700" cy="1200329"/>
          </a:xfrm>
          <a:prstGeom prst="rect">
            <a:avLst/>
          </a:prstGeom>
        </p:spPr>
        <p:txBody>
          <a:bodyPr wrap="square">
            <a:spAutoFit/>
          </a:bodyPr>
          <a:lstStyle/>
          <a:p>
            <a:r>
              <a:rPr lang="en-US" dirty="0" smtClean="0">
                <a:solidFill>
                  <a:srgbClr val="FFFFFF"/>
                </a:solidFill>
              </a:rPr>
              <a:t>  </a:t>
            </a:r>
            <a:endParaRPr lang="en-US" dirty="0">
              <a:solidFill>
                <a:srgbClr val="FFFFFF"/>
              </a:solidFill>
            </a:endParaRPr>
          </a:p>
          <a:p>
            <a:r>
              <a:rPr lang="en-US" dirty="0">
                <a:solidFill>
                  <a:srgbClr val="FFFFFF"/>
                </a:solidFill>
              </a:rPr>
              <a:t> </a:t>
            </a:r>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239238038"/>
              </p:ext>
            </p:extLst>
          </p:nvPr>
        </p:nvGraphicFramePr>
        <p:xfrm>
          <a:off x="0" y="22746"/>
          <a:ext cx="9144000" cy="6835253"/>
        </p:xfrm>
        <a:graphic>
          <a:graphicData uri="http://schemas.openxmlformats.org/drawingml/2006/table">
            <a:tbl>
              <a:tblPr firstRow="1" firstCol="1" bandRow="1">
                <a:tableStyleId>{5C22544A-7EE6-4342-B048-85BDC9FD1C3A}</a:tableStyleId>
              </a:tblPr>
              <a:tblGrid>
                <a:gridCol w="2819400"/>
                <a:gridCol w="2182446"/>
                <a:gridCol w="2579077"/>
                <a:gridCol w="1563077"/>
              </a:tblGrid>
              <a:tr h="1061613">
                <a:tc gridSpan="4">
                  <a:txBody>
                    <a:bodyPr/>
                    <a:lstStyle/>
                    <a:p>
                      <a:pPr marL="109538" marR="0" indent="0" algn="ctr">
                        <a:spcBef>
                          <a:spcPts val="0"/>
                        </a:spcBef>
                        <a:spcAft>
                          <a:spcPts val="600"/>
                        </a:spcAft>
                      </a:pPr>
                      <a:r>
                        <a:rPr lang="en-US" sz="1600" b="1" kern="1200" dirty="0" smtClean="0">
                          <a:solidFill>
                            <a:schemeClr val="lt1"/>
                          </a:solidFill>
                          <a:effectLst/>
                          <a:latin typeface="+mn-lt"/>
                          <a:ea typeface="+mn-ea"/>
                          <a:cs typeface="+mn-cs"/>
                        </a:rPr>
                        <a:t>Table CR-3. Minimum Instream Flows for McKay Creek During the Irrigation Season</a:t>
                      </a:r>
                      <a:endParaRPr lang="en-US" sz="1600" dirty="0">
                        <a:solidFill>
                          <a:schemeClr val="bg2">
                            <a:lumMod val="50000"/>
                          </a:schemeClr>
                        </a:solidFill>
                        <a:effectLst/>
                        <a:latin typeface="Arial"/>
                        <a:ea typeface="Calibri"/>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958230">
                <a:tc rowSpan="2">
                  <a:txBody>
                    <a:bodyPr/>
                    <a:lstStyle/>
                    <a:p>
                      <a:pPr marL="102870" marR="0" algn="ctr">
                        <a:spcBef>
                          <a:spcPts val="600"/>
                        </a:spcBef>
                        <a:spcAft>
                          <a:spcPts val="600"/>
                        </a:spcAft>
                      </a:pPr>
                      <a:r>
                        <a:rPr lang="en-US" sz="1400" dirty="0">
                          <a:solidFill>
                            <a:schemeClr val="tx1"/>
                          </a:solidFill>
                          <a:effectLst/>
                        </a:rPr>
                        <a:t>Stream Reach</a:t>
                      </a:r>
                      <a:endParaRPr lang="en-US" sz="1400" dirty="0">
                        <a:solidFill>
                          <a:schemeClr val="tx1"/>
                        </a:solidFill>
                        <a:effectLst/>
                        <a:latin typeface="Times New Roman"/>
                      </a:endParaRPr>
                    </a:p>
                  </a:txBody>
                  <a:tcPr marL="68580" marR="68580" marT="0" marB="0" anchor="ctr"/>
                </a:tc>
                <a:tc gridSpan="2">
                  <a:txBody>
                    <a:bodyPr/>
                    <a:lstStyle/>
                    <a:p>
                      <a:pPr marL="0" marR="0" algn="ctr">
                        <a:spcBef>
                          <a:spcPts val="600"/>
                        </a:spcBef>
                        <a:spcAft>
                          <a:spcPts val="0"/>
                        </a:spcAft>
                      </a:pPr>
                      <a:endParaRPr lang="en-US" sz="1400" b="0" dirty="0" smtClean="0">
                        <a:solidFill>
                          <a:srgbClr val="003366"/>
                        </a:solidFill>
                        <a:effectLst/>
                        <a:latin typeface="+mn-lt"/>
                      </a:endParaRPr>
                    </a:p>
                    <a:p>
                      <a:pPr algn="ctr"/>
                      <a:r>
                        <a:rPr lang="en-US" sz="1400" b="1" kern="1200" dirty="0" smtClean="0">
                          <a:solidFill>
                            <a:srgbClr val="003366"/>
                          </a:solidFill>
                          <a:effectLst/>
                          <a:latin typeface="+mn-lt"/>
                          <a:ea typeface="+mn-ea"/>
                          <a:cs typeface="+mn-cs"/>
                        </a:rPr>
                        <a:t>Minimum Daily Average Instream Flow </a:t>
                      </a:r>
                    </a:p>
                    <a:p>
                      <a:pPr algn="ctr"/>
                      <a:r>
                        <a:rPr lang="en-US" sz="1400" b="1" kern="1200" dirty="0" smtClean="0">
                          <a:solidFill>
                            <a:srgbClr val="003366"/>
                          </a:solidFill>
                          <a:effectLst/>
                          <a:latin typeface="+mn-lt"/>
                          <a:ea typeface="+mn-ea"/>
                          <a:cs typeface="+mn-cs"/>
                        </a:rPr>
                        <a:t>During the Active Irrigation Season</a:t>
                      </a:r>
                      <a:endParaRPr lang="en-US" sz="1400" b="1" dirty="0">
                        <a:solidFill>
                          <a:srgbClr val="003366"/>
                        </a:solidFill>
                        <a:effectLst/>
                        <a:latin typeface="+mn-lt"/>
                      </a:endParaRPr>
                    </a:p>
                  </a:txBody>
                  <a:tcPr marL="68580" marR="68580" marT="0" marB="0" anchor="ctr">
                    <a:solidFill>
                      <a:schemeClr val="accent3">
                        <a:lumMod val="20000"/>
                        <a:lumOff val="80000"/>
                      </a:schemeClr>
                    </a:solidFill>
                  </a:tcPr>
                </a:tc>
                <a:tc hMerge="1">
                  <a:txBody>
                    <a:bodyPr/>
                    <a:lstStyle/>
                    <a:p>
                      <a:endParaRPr lang="en-US"/>
                    </a:p>
                  </a:txBody>
                  <a:tcPr/>
                </a:tc>
                <a:tc rowSpan="2">
                  <a:txBody>
                    <a:bodyPr/>
                    <a:lstStyle/>
                    <a:p>
                      <a:pPr marL="0" marR="0" algn="ctr">
                        <a:spcBef>
                          <a:spcPts val="600"/>
                        </a:spcBef>
                        <a:spcAft>
                          <a:spcPts val="600"/>
                        </a:spcAft>
                      </a:pPr>
                      <a:endParaRPr lang="en-US" sz="1400" b="0" dirty="0" smtClean="0">
                        <a:solidFill>
                          <a:srgbClr val="003366"/>
                        </a:solidFill>
                        <a:effectLst/>
                        <a:latin typeface="+mn-lt"/>
                      </a:endParaRPr>
                    </a:p>
                    <a:p>
                      <a:pPr marL="0" marR="0" algn="ctr">
                        <a:spcBef>
                          <a:spcPts val="600"/>
                        </a:spcBef>
                        <a:spcAft>
                          <a:spcPts val="600"/>
                        </a:spcAft>
                      </a:pPr>
                      <a:endParaRPr lang="en-US" sz="1400" b="1" dirty="0" smtClean="0">
                        <a:solidFill>
                          <a:srgbClr val="003366"/>
                        </a:solidFill>
                        <a:effectLst/>
                        <a:latin typeface="+mn-lt"/>
                      </a:endParaRPr>
                    </a:p>
                    <a:p>
                      <a:pPr marL="0" marR="0" algn="ctr">
                        <a:spcBef>
                          <a:spcPts val="600"/>
                        </a:spcBef>
                        <a:spcAft>
                          <a:spcPts val="600"/>
                        </a:spcAft>
                      </a:pPr>
                      <a:r>
                        <a:rPr lang="en-US" sz="1400" b="1" dirty="0" smtClean="0">
                          <a:solidFill>
                            <a:srgbClr val="003366"/>
                          </a:solidFill>
                          <a:effectLst/>
                          <a:latin typeface="+mn-lt"/>
                        </a:rPr>
                        <a:t>Measurement </a:t>
                      </a:r>
                      <a:r>
                        <a:rPr lang="en-US" sz="1400" b="1" dirty="0">
                          <a:solidFill>
                            <a:srgbClr val="003366"/>
                          </a:solidFill>
                          <a:effectLst/>
                          <a:latin typeface="+mn-lt"/>
                        </a:rPr>
                        <a:t>Location</a:t>
                      </a:r>
                    </a:p>
                  </a:txBody>
                  <a:tcPr marL="68580" marR="68580" marT="0" marB="0">
                    <a:solidFill>
                      <a:schemeClr val="accent3">
                        <a:lumMod val="20000"/>
                        <a:lumOff val="80000"/>
                      </a:schemeClr>
                    </a:solidFill>
                  </a:tcPr>
                </a:tc>
              </a:tr>
              <a:tr h="795068">
                <a:tc vMerge="1">
                  <a:txBody>
                    <a:bodyPr/>
                    <a:lstStyle/>
                    <a:p>
                      <a:endParaRPr lang="en-US"/>
                    </a:p>
                  </a:txBody>
                  <a:tcPr/>
                </a:tc>
                <a:tc>
                  <a:txBody>
                    <a:bodyPr/>
                    <a:lstStyle/>
                    <a:p>
                      <a:pPr marL="182880" algn="ctr"/>
                      <a:r>
                        <a:rPr lang="en-US" sz="1400" b="1" kern="1200" dirty="0" smtClean="0">
                          <a:solidFill>
                            <a:srgbClr val="003366"/>
                          </a:solidFill>
                          <a:effectLst/>
                          <a:latin typeface="+mn-lt"/>
                          <a:ea typeface="+mn-ea"/>
                          <a:cs typeface="+mn-cs"/>
                        </a:rPr>
                        <a:t>Prior to McKay </a:t>
                      </a:r>
                    </a:p>
                    <a:p>
                      <a:pPr marL="182880" algn="ctr"/>
                      <a:r>
                        <a:rPr lang="en-US" sz="1400" b="1" kern="1200" dirty="0" smtClean="0">
                          <a:solidFill>
                            <a:srgbClr val="003366"/>
                          </a:solidFill>
                          <a:effectLst/>
                          <a:latin typeface="+mn-lt"/>
                          <a:ea typeface="+mn-ea"/>
                          <a:cs typeface="+mn-cs"/>
                        </a:rPr>
                        <a:t>Creek Water Switch</a:t>
                      </a:r>
                      <a:endParaRPr lang="en-US" sz="1400" b="1" dirty="0">
                        <a:solidFill>
                          <a:srgbClr val="003366"/>
                        </a:solidFill>
                        <a:effectLst/>
                        <a:latin typeface="+mn-lt"/>
                      </a:endParaRPr>
                    </a:p>
                  </a:txBody>
                  <a:tcPr marL="68580" marR="68580" marT="0" marB="0" anchor="ctr">
                    <a:solidFill>
                      <a:schemeClr val="accent3">
                        <a:lumMod val="20000"/>
                        <a:lumOff val="80000"/>
                      </a:schemeClr>
                    </a:solidFill>
                  </a:tcPr>
                </a:tc>
                <a:tc>
                  <a:txBody>
                    <a:bodyPr/>
                    <a:lstStyle/>
                    <a:p>
                      <a:pPr marL="182880" algn="ctr"/>
                      <a:r>
                        <a:rPr lang="en-US" sz="1400" b="1" kern="1200" dirty="0" smtClean="0">
                          <a:solidFill>
                            <a:srgbClr val="003366"/>
                          </a:solidFill>
                          <a:effectLst/>
                          <a:latin typeface="+mn-lt"/>
                          <a:ea typeface="+mn-ea"/>
                          <a:cs typeface="+mn-cs"/>
                        </a:rPr>
                        <a:t>After Full McKay </a:t>
                      </a:r>
                    </a:p>
                    <a:p>
                      <a:pPr marL="182880" algn="ctr"/>
                      <a:r>
                        <a:rPr lang="en-US" sz="1400" b="1" kern="1200" dirty="0" smtClean="0">
                          <a:solidFill>
                            <a:srgbClr val="003366"/>
                          </a:solidFill>
                          <a:effectLst/>
                          <a:latin typeface="+mn-lt"/>
                          <a:ea typeface="+mn-ea"/>
                          <a:cs typeface="+mn-cs"/>
                        </a:rPr>
                        <a:t>Creek Water Switch </a:t>
                      </a:r>
                      <a:endParaRPr lang="en-US" sz="1400" b="1" dirty="0">
                        <a:solidFill>
                          <a:srgbClr val="003366"/>
                        </a:solidFill>
                        <a:effectLst/>
                        <a:latin typeface="+mn-lt"/>
                      </a:endParaRPr>
                    </a:p>
                  </a:txBody>
                  <a:tcPr marL="68580" marR="68580" marT="0" marB="0" anchor="ctr">
                    <a:solidFill>
                      <a:schemeClr val="accent3">
                        <a:lumMod val="20000"/>
                        <a:lumOff val="80000"/>
                      </a:schemeClr>
                    </a:solidFill>
                  </a:tcPr>
                </a:tc>
                <a:tc vMerge="1">
                  <a:txBody>
                    <a:bodyPr/>
                    <a:lstStyle/>
                    <a:p>
                      <a:endParaRPr lang="en-US"/>
                    </a:p>
                  </a:txBody>
                  <a:tcPr/>
                </a:tc>
              </a:tr>
              <a:tr h="1641729">
                <a:tc>
                  <a:txBody>
                    <a:bodyPr/>
                    <a:lstStyle/>
                    <a:p>
                      <a:pPr marL="182880" marR="0">
                        <a:spcBef>
                          <a:spcPts val="0"/>
                        </a:spcBef>
                        <a:spcAft>
                          <a:spcPts val="0"/>
                        </a:spcAft>
                      </a:pPr>
                      <a:r>
                        <a:rPr lang="en-US" sz="1400" b="1" kern="1200" dirty="0" smtClean="0">
                          <a:solidFill>
                            <a:schemeClr val="tx1"/>
                          </a:solidFill>
                          <a:effectLst/>
                          <a:latin typeface="+mn-lt"/>
                          <a:ea typeface="+mn-ea"/>
                          <a:cs typeface="+mn-cs"/>
                        </a:rPr>
                        <a:t>Jones Dam (RM 5.8) to Dry Creek (RM 3.9)</a:t>
                      </a:r>
                      <a:endParaRPr lang="en-US" sz="1400" b="1" dirty="0">
                        <a:solidFill>
                          <a:schemeClr val="tx1"/>
                        </a:solidFill>
                        <a:effectLst/>
                        <a:latin typeface="Arial"/>
                        <a:ea typeface="Calibri"/>
                      </a:endParaRPr>
                    </a:p>
                  </a:txBody>
                  <a:tcPr marL="68580" marR="68580" marT="0" marB="0" anchor="ctr"/>
                </a:tc>
                <a:tc>
                  <a:txBody>
                    <a:bodyPr/>
                    <a:lstStyle/>
                    <a:p>
                      <a:pPr marL="182880" marR="0" algn="l">
                        <a:spcBef>
                          <a:spcPts val="300"/>
                        </a:spcBef>
                        <a:spcAft>
                          <a:spcPts val="300"/>
                        </a:spcAft>
                      </a:pPr>
                      <a:r>
                        <a:rPr lang="en-US" sz="1400" b="0" dirty="0">
                          <a:solidFill>
                            <a:srgbClr val="003366"/>
                          </a:solidFill>
                          <a:effectLst/>
                          <a:latin typeface="+mn-lt"/>
                          <a:ea typeface="Calibri"/>
                        </a:rPr>
                        <a:t>Equal to flow immediately upstream of Jones Dam, to a maximum of 2.0 cfs</a:t>
                      </a:r>
                    </a:p>
                  </a:txBody>
                  <a:tcPr marL="68580" marR="68580" marT="0" marB="0" anchor="ctr">
                    <a:solidFill>
                      <a:schemeClr val="accent3">
                        <a:lumMod val="20000"/>
                        <a:lumOff val="80000"/>
                      </a:schemeClr>
                    </a:solidFill>
                  </a:tcPr>
                </a:tc>
                <a:tc>
                  <a:txBody>
                    <a:bodyPr/>
                    <a:lstStyle/>
                    <a:p>
                      <a:pPr marL="182880" marR="0" algn="l">
                        <a:spcBef>
                          <a:spcPts val="300"/>
                        </a:spcBef>
                        <a:spcAft>
                          <a:spcPts val="300"/>
                        </a:spcAft>
                      </a:pPr>
                      <a:r>
                        <a:rPr lang="en-US" sz="1400" b="0" dirty="0">
                          <a:solidFill>
                            <a:srgbClr val="003366"/>
                          </a:solidFill>
                          <a:effectLst/>
                          <a:latin typeface="+mn-lt"/>
                          <a:ea typeface="Calibri"/>
                        </a:rPr>
                        <a:t>Equal to flow immediately upstream of Jones Dam, to a maximum of 11.2 cfs</a:t>
                      </a:r>
                    </a:p>
                  </a:txBody>
                  <a:tcPr marL="68580" marR="68580" marT="0" marB="0" anchor="ctr">
                    <a:solidFill>
                      <a:schemeClr val="accent3">
                        <a:lumMod val="20000"/>
                        <a:lumOff val="80000"/>
                      </a:schemeClr>
                    </a:solidFill>
                  </a:tcPr>
                </a:tc>
                <a:tc>
                  <a:txBody>
                    <a:bodyPr/>
                    <a:lstStyle/>
                    <a:p>
                      <a:pPr marL="182880" marR="0" algn="l">
                        <a:spcBef>
                          <a:spcPts val="300"/>
                        </a:spcBef>
                        <a:spcAft>
                          <a:spcPts val="300"/>
                        </a:spcAft>
                      </a:pPr>
                      <a:r>
                        <a:rPr lang="en-US" sz="1400" b="0" dirty="0" smtClean="0">
                          <a:solidFill>
                            <a:srgbClr val="003366"/>
                          </a:solidFill>
                          <a:effectLst/>
                          <a:latin typeface="+mn-lt"/>
                          <a:ea typeface="Calibri"/>
                        </a:rPr>
                        <a:t>At Jones Dam</a:t>
                      </a:r>
                      <a:endParaRPr lang="en-US" sz="1400" b="0" dirty="0">
                        <a:solidFill>
                          <a:srgbClr val="003366"/>
                        </a:solidFill>
                        <a:effectLst/>
                        <a:latin typeface="+mn-lt"/>
                        <a:ea typeface="Calibri"/>
                      </a:endParaRPr>
                    </a:p>
                  </a:txBody>
                  <a:tcPr marL="68580" marR="68580" marT="0" marB="0" anchor="ctr">
                    <a:solidFill>
                      <a:schemeClr val="accent3">
                        <a:lumMod val="20000"/>
                        <a:lumOff val="80000"/>
                      </a:schemeClr>
                    </a:solidFill>
                  </a:tcPr>
                </a:tc>
              </a:tr>
              <a:tr h="1047078">
                <a:tc>
                  <a:txBody>
                    <a:bodyPr/>
                    <a:lstStyle/>
                    <a:p>
                      <a:pPr marL="182880" marR="0">
                        <a:spcBef>
                          <a:spcPts val="0"/>
                        </a:spcBef>
                        <a:spcAft>
                          <a:spcPts val="0"/>
                        </a:spcAft>
                      </a:pPr>
                      <a:r>
                        <a:rPr lang="en-US" sz="1400" b="1" kern="1200" dirty="0" smtClean="0">
                          <a:solidFill>
                            <a:schemeClr val="tx1"/>
                          </a:solidFill>
                          <a:effectLst/>
                          <a:latin typeface="+mn-lt"/>
                          <a:ea typeface="+mn-ea"/>
                          <a:cs typeface="+mn-cs"/>
                        </a:rPr>
                        <a:t>Dry Creek (RM 3.9) to Reynolds Siphon (RM 3.2)</a:t>
                      </a:r>
                      <a:endParaRPr lang="en-US" sz="1400" b="1" dirty="0">
                        <a:solidFill>
                          <a:schemeClr val="tx1"/>
                        </a:solidFill>
                        <a:effectLst/>
                        <a:latin typeface="Arial"/>
                        <a:ea typeface="Calibri"/>
                      </a:endParaRPr>
                    </a:p>
                  </a:txBody>
                  <a:tcPr marL="68580" marR="68580" marT="0" marB="0" anchor="ctr"/>
                </a:tc>
                <a:tc>
                  <a:txBody>
                    <a:bodyPr/>
                    <a:lstStyle/>
                    <a:p>
                      <a:pPr marL="0" marR="0" algn="ctr">
                        <a:spcBef>
                          <a:spcPts val="300"/>
                        </a:spcBef>
                        <a:spcAft>
                          <a:spcPts val="300"/>
                        </a:spcAft>
                      </a:pPr>
                      <a:r>
                        <a:rPr lang="en-US" sz="1400" b="0" dirty="0">
                          <a:solidFill>
                            <a:srgbClr val="003366"/>
                          </a:solidFill>
                          <a:effectLst/>
                          <a:latin typeface="+mn-lt"/>
                          <a:ea typeface="Calibri"/>
                        </a:rPr>
                        <a:t>3.0 cfs</a:t>
                      </a:r>
                    </a:p>
                  </a:txBody>
                  <a:tcPr marL="68580" marR="68580" marT="0" marB="0" anchor="ctr">
                    <a:solidFill>
                      <a:schemeClr val="accent3">
                        <a:lumMod val="20000"/>
                        <a:lumOff val="80000"/>
                      </a:schemeClr>
                    </a:solidFill>
                  </a:tcPr>
                </a:tc>
                <a:tc>
                  <a:txBody>
                    <a:bodyPr/>
                    <a:lstStyle/>
                    <a:p>
                      <a:pPr marL="182880" marR="0" algn="l">
                        <a:spcBef>
                          <a:spcPts val="300"/>
                        </a:spcBef>
                        <a:spcAft>
                          <a:spcPts val="300"/>
                        </a:spcAft>
                      </a:pPr>
                      <a:r>
                        <a:rPr lang="en-US" sz="1400" b="0" dirty="0">
                          <a:solidFill>
                            <a:srgbClr val="003366"/>
                          </a:solidFill>
                          <a:effectLst/>
                          <a:latin typeface="+mn-lt"/>
                          <a:ea typeface="Calibri"/>
                        </a:rPr>
                        <a:t>Equal to flow immediately upstream of Jones Dam, to a maximum of 12.2 cfs</a:t>
                      </a:r>
                    </a:p>
                  </a:txBody>
                  <a:tcPr marL="68580" marR="68580" marT="0" marB="0" anchor="ctr">
                    <a:solidFill>
                      <a:schemeClr val="accent3">
                        <a:lumMod val="20000"/>
                        <a:lumOff val="80000"/>
                      </a:schemeClr>
                    </a:solidFill>
                  </a:tcPr>
                </a:tc>
                <a:tc>
                  <a:txBody>
                    <a:bodyPr/>
                    <a:lstStyle/>
                    <a:p>
                      <a:pPr marL="182880" marR="0" algn="l">
                        <a:spcBef>
                          <a:spcPts val="300"/>
                        </a:spcBef>
                        <a:spcAft>
                          <a:spcPts val="300"/>
                        </a:spcAft>
                      </a:pPr>
                      <a:r>
                        <a:rPr lang="en-US" sz="1400" b="0" dirty="0" smtClean="0">
                          <a:solidFill>
                            <a:srgbClr val="003366"/>
                          </a:solidFill>
                          <a:effectLst/>
                          <a:latin typeface="+mn-lt"/>
                          <a:ea typeface="Calibri"/>
                        </a:rPr>
                        <a:t>At Reynolds Siphon</a:t>
                      </a:r>
                      <a:endParaRPr lang="en-US" sz="1400" b="0" dirty="0">
                        <a:solidFill>
                          <a:srgbClr val="003366"/>
                        </a:solidFill>
                        <a:effectLst/>
                        <a:latin typeface="+mn-lt"/>
                        <a:ea typeface="Calibri"/>
                      </a:endParaRPr>
                    </a:p>
                  </a:txBody>
                  <a:tcPr marL="68580" marR="68580" marT="0" marB="0" anchor="ctr">
                    <a:solidFill>
                      <a:schemeClr val="accent3">
                        <a:lumMod val="20000"/>
                        <a:lumOff val="80000"/>
                      </a:schemeClr>
                    </a:solidFill>
                  </a:tcPr>
                </a:tc>
              </a:tr>
              <a:tr h="1331535">
                <a:tc>
                  <a:txBody>
                    <a:bodyPr/>
                    <a:lstStyle/>
                    <a:p>
                      <a:pPr marL="182880" marR="0">
                        <a:spcBef>
                          <a:spcPts val="0"/>
                        </a:spcBef>
                        <a:spcAft>
                          <a:spcPts val="0"/>
                        </a:spcAft>
                      </a:pPr>
                      <a:r>
                        <a:rPr lang="en-US" sz="1400" b="1" kern="1200" dirty="0" smtClean="0">
                          <a:solidFill>
                            <a:schemeClr val="tx1"/>
                          </a:solidFill>
                          <a:effectLst/>
                          <a:latin typeface="+mn-lt"/>
                          <a:ea typeface="+mn-ea"/>
                          <a:cs typeface="+mn-cs"/>
                        </a:rPr>
                        <a:t>Reynolds Siphon (RM 3.2) to mouth</a:t>
                      </a:r>
                      <a:endParaRPr lang="en-US" sz="1400" b="1" dirty="0">
                        <a:solidFill>
                          <a:schemeClr val="tx1"/>
                        </a:solidFill>
                        <a:effectLst/>
                        <a:latin typeface="Arial"/>
                        <a:ea typeface="Calibri"/>
                      </a:endParaRPr>
                    </a:p>
                  </a:txBody>
                  <a:tcPr marL="68580" marR="68580" marT="0" marB="0" anchor="ctr"/>
                </a:tc>
                <a:tc>
                  <a:txBody>
                    <a:bodyPr/>
                    <a:lstStyle/>
                    <a:p>
                      <a:pPr marL="0" marR="0" algn="ctr">
                        <a:spcBef>
                          <a:spcPts val="300"/>
                        </a:spcBef>
                        <a:spcAft>
                          <a:spcPts val="300"/>
                        </a:spcAft>
                      </a:pPr>
                      <a:r>
                        <a:rPr lang="en-US" sz="1400" b="0" dirty="0">
                          <a:solidFill>
                            <a:srgbClr val="003366"/>
                          </a:solidFill>
                          <a:effectLst/>
                          <a:latin typeface="+mn-lt"/>
                          <a:ea typeface="Calibri"/>
                        </a:rPr>
                        <a:t>5.0 cfs</a:t>
                      </a:r>
                    </a:p>
                  </a:txBody>
                  <a:tcPr marL="68580" marR="68580" marT="0" marB="0" anchor="ctr">
                    <a:solidFill>
                      <a:schemeClr val="accent3">
                        <a:lumMod val="20000"/>
                        <a:lumOff val="80000"/>
                      </a:schemeClr>
                    </a:solidFill>
                  </a:tcPr>
                </a:tc>
                <a:tc>
                  <a:txBody>
                    <a:bodyPr/>
                    <a:lstStyle/>
                    <a:p>
                      <a:pPr marL="182880" marR="0" algn="l">
                        <a:spcBef>
                          <a:spcPts val="300"/>
                        </a:spcBef>
                        <a:spcAft>
                          <a:spcPts val="300"/>
                        </a:spcAft>
                      </a:pPr>
                      <a:r>
                        <a:rPr lang="en-US" sz="1400" b="0" dirty="0">
                          <a:solidFill>
                            <a:srgbClr val="003366"/>
                          </a:solidFill>
                          <a:effectLst/>
                          <a:latin typeface="+mn-lt"/>
                          <a:ea typeface="Calibri"/>
                        </a:rPr>
                        <a:t>Equal to flow immediately upstream of Jones Dam, to a maximum of 14.2 cfs</a:t>
                      </a:r>
                    </a:p>
                  </a:txBody>
                  <a:tcPr marL="68580" marR="68580" marT="0" marB="0" anchor="ctr">
                    <a:solidFill>
                      <a:schemeClr val="accent3">
                        <a:lumMod val="20000"/>
                        <a:lumOff val="80000"/>
                      </a:schemeClr>
                    </a:solidFill>
                  </a:tcPr>
                </a:tc>
                <a:tc>
                  <a:txBody>
                    <a:bodyPr/>
                    <a:lstStyle/>
                    <a:p>
                      <a:pPr marL="182880" algn="l"/>
                      <a:r>
                        <a:rPr lang="en-US" sz="1400" b="0" kern="1200" dirty="0" smtClean="0">
                          <a:solidFill>
                            <a:srgbClr val="003366"/>
                          </a:solidFill>
                          <a:effectLst/>
                          <a:latin typeface="+mn-lt"/>
                          <a:ea typeface="+mn-ea"/>
                          <a:cs typeface="+mn-cs"/>
                        </a:rPr>
                        <a:t>At Cook</a:t>
                      </a:r>
                    </a:p>
                    <a:p>
                      <a:pPr marL="182880" algn="l"/>
                      <a:r>
                        <a:rPr lang="en-US" sz="1400" b="0" kern="1200" dirty="0" smtClean="0">
                          <a:solidFill>
                            <a:srgbClr val="003366"/>
                          </a:solidFill>
                          <a:effectLst/>
                          <a:latin typeface="+mn-lt"/>
                          <a:ea typeface="+mn-ea"/>
                          <a:cs typeface="+mn-cs"/>
                        </a:rPr>
                        <a:t>Inverted Weir (RM 1.3)</a:t>
                      </a:r>
                      <a:endParaRPr lang="en-US" sz="1400" b="0" dirty="0" smtClean="0">
                        <a:solidFill>
                          <a:srgbClr val="003366"/>
                        </a:solidFill>
                        <a:effectLst/>
                        <a:latin typeface="+mn-lt"/>
                      </a:endParaRPr>
                    </a:p>
                    <a:p>
                      <a:pPr marL="182880" marR="0" algn="l">
                        <a:spcBef>
                          <a:spcPts val="600"/>
                        </a:spcBef>
                        <a:spcAft>
                          <a:spcPts val="600"/>
                        </a:spcAft>
                      </a:pPr>
                      <a:endParaRPr lang="en-US" sz="1400" b="0" dirty="0">
                        <a:solidFill>
                          <a:srgbClr val="003366"/>
                        </a:solidFill>
                        <a:effectLst/>
                        <a:latin typeface="+mn-lt"/>
                      </a:endParaRPr>
                    </a:p>
                  </a:txBody>
                  <a:tcPr marL="68580" marR="68580" marT="0" marB="0" anchor="ctr">
                    <a:solidFill>
                      <a:schemeClr val="accent3">
                        <a:lumMod val="20000"/>
                        <a:lumOff val="80000"/>
                      </a:schemeClr>
                    </a:solidFill>
                  </a:tcPr>
                </a:tc>
              </a:tr>
            </a:tbl>
          </a:graphicData>
        </a:graphic>
      </p:graphicFrame>
    </p:spTree>
    <p:extLst>
      <p:ext uri="{BB962C8B-B14F-4D97-AF65-F5344CB8AC3E}">
        <p14:creationId xmlns:p14="http://schemas.microsoft.com/office/powerpoint/2010/main" val="5690309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lnSpc>
                <a:spcPct val="150000"/>
              </a:lnSpc>
              <a:spcBef>
                <a:spcPts val="0"/>
              </a:spcBef>
              <a:buClr>
                <a:schemeClr val="tx1"/>
              </a:buClr>
              <a:buNone/>
              <a:defRPr/>
            </a:pPr>
            <a:r>
              <a:rPr lang="en-US" b="1" dirty="0" smtClean="0">
                <a:effectLst/>
                <a:latin typeface="Candara" pitchFamily="34" charset="0"/>
              </a:rPr>
              <a:t>Streamflow Monitoring – Measure CR-4</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524000"/>
            <a:ext cx="7505700" cy="2031325"/>
          </a:xfrm>
          <a:prstGeom prst="rect">
            <a:avLst/>
          </a:prstGeom>
        </p:spPr>
        <p:txBody>
          <a:bodyPr wrap="square">
            <a:spAutoFit/>
          </a:bodyPr>
          <a:lstStyle/>
          <a:p>
            <a:r>
              <a:rPr lang="en-US" dirty="0"/>
              <a:t>OID will monitor flow with gages or other suitable means at the locations specified in Table CR-4 to verify compliance with the instream flow requirements of the </a:t>
            </a:r>
            <a:r>
              <a:rPr lang="en-US" dirty="0" smtClean="0"/>
              <a:t>DBHCP.</a:t>
            </a:r>
            <a:endParaRPr lang="en-US" b="1" dirty="0" smtClean="0">
              <a:solidFill>
                <a:srgbClr val="FFFFFF"/>
              </a:solidFill>
            </a:endParaRPr>
          </a:p>
          <a:p>
            <a:pPr marL="342900" indent="-342900">
              <a:buFont typeface="+mj-lt"/>
              <a:buAutoNum type="arabicPeriod"/>
            </a:pPr>
            <a:endParaRPr lang="en-US" dirty="0" smtClean="0">
              <a:solidFill>
                <a:srgbClr val="FFFFFF"/>
              </a:solidFill>
            </a:endParaRPr>
          </a:p>
          <a:p>
            <a:pPr marL="287338"/>
            <a:r>
              <a:rPr lang="en-US" b="1" i="1" dirty="0">
                <a:solidFill>
                  <a:srgbClr val="FFFFFF"/>
                </a:solidFill>
              </a:rPr>
              <a:t>Purpose:  </a:t>
            </a:r>
            <a:r>
              <a:rPr lang="en-US" i="1" dirty="0" smtClean="0">
                <a:solidFill>
                  <a:srgbClr val="FFFFFF"/>
                </a:solidFill>
              </a:rPr>
              <a:t>Verify DBHCP compliance</a:t>
            </a:r>
            <a:endParaRPr lang="en-US" dirty="0">
              <a:solidFill>
                <a:srgbClr val="FFFFFF"/>
              </a:solidFill>
            </a:endParaRPr>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p:txBody>
      </p:sp>
    </p:spTree>
    <p:extLst>
      <p:ext uri="{BB962C8B-B14F-4D97-AF65-F5344CB8AC3E}">
        <p14:creationId xmlns:p14="http://schemas.microsoft.com/office/powerpoint/2010/main" val="15053117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graphicFrame>
        <p:nvGraphicFramePr>
          <p:cNvPr id="2" name="Table 1"/>
          <p:cNvGraphicFramePr>
            <a:graphicFrameLocks noGrp="1"/>
          </p:cNvGraphicFramePr>
          <p:nvPr>
            <p:extLst>
              <p:ext uri="{D42A27DB-BD31-4B8C-83A1-F6EECF244321}">
                <p14:modId xmlns:p14="http://schemas.microsoft.com/office/powerpoint/2010/main" val="2995161709"/>
              </p:ext>
            </p:extLst>
          </p:nvPr>
        </p:nvGraphicFramePr>
        <p:xfrm>
          <a:off x="1" y="5"/>
          <a:ext cx="9144000" cy="6857994"/>
        </p:xfrm>
        <a:graphic>
          <a:graphicData uri="http://schemas.openxmlformats.org/drawingml/2006/table">
            <a:tbl>
              <a:tblPr firstRow="1" firstCol="1" bandRow="1">
                <a:tableStyleId>{5C22544A-7EE6-4342-B048-85BDC9FD1C3A}</a:tableStyleId>
              </a:tblPr>
              <a:tblGrid>
                <a:gridCol w="1564160"/>
                <a:gridCol w="1945872"/>
                <a:gridCol w="3108067"/>
                <a:gridCol w="2525901"/>
              </a:tblGrid>
              <a:tr h="546965">
                <a:tc gridSpan="4">
                  <a:txBody>
                    <a:bodyPr/>
                    <a:lstStyle/>
                    <a:p>
                      <a:pPr marL="0" marR="0" algn="ctr">
                        <a:spcBef>
                          <a:spcPts val="0"/>
                        </a:spcBef>
                        <a:spcAft>
                          <a:spcPts val="600"/>
                        </a:spcAft>
                        <a:tabLst>
                          <a:tab pos="560070" algn="l"/>
                        </a:tabLst>
                      </a:pPr>
                      <a:r>
                        <a:rPr lang="en-US" sz="1600" dirty="0">
                          <a:effectLst/>
                        </a:rPr>
                        <a:t>Table CR-4.  Streamflow </a:t>
                      </a:r>
                      <a:r>
                        <a:rPr lang="en-US" sz="1600" dirty="0" smtClean="0">
                          <a:effectLst/>
                        </a:rPr>
                        <a:t>Monitoring Locations </a:t>
                      </a:r>
                      <a:r>
                        <a:rPr lang="en-US" sz="1600" dirty="0">
                          <a:effectLst/>
                        </a:rPr>
                        <a:t>in the Crooked River </a:t>
                      </a:r>
                      <a:r>
                        <a:rPr lang="en-US" sz="1600" dirty="0" smtClean="0">
                          <a:effectLst/>
                        </a:rPr>
                        <a:t>Subbasin</a:t>
                      </a:r>
                      <a:endParaRPr lang="en-US" sz="1600" dirty="0">
                        <a:effectLst/>
                        <a:latin typeface="Arial"/>
                        <a:ea typeface="Calibri"/>
                      </a:endParaRPr>
                    </a:p>
                  </a:txBody>
                  <a:tcPr marL="41893" marR="41893"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490587">
                <a:tc>
                  <a:txBody>
                    <a:bodyPr/>
                    <a:lstStyle/>
                    <a:p>
                      <a:pPr marL="0" algn="ctr">
                        <a:tabLst>
                          <a:tab pos="560070" algn="l"/>
                        </a:tabLst>
                      </a:pPr>
                      <a:r>
                        <a:rPr lang="en-US" sz="1000" b="1" dirty="0">
                          <a:effectLst/>
                        </a:rPr>
                        <a:t>Water Body</a:t>
                      </a:r>
                      <a:endParaRPr lang="en-US" sz="1000" b="1" dirty="0">
                        <a:effectLst/>
                        <a:latin typeface="Times New Roman"/>
                      </a:endParaRPr>
                    </a:p>
                  </a:txBody>
                  <a:tcPr marL="41893" marR="41893" marT="0" marB="0" anchor="ctr"/>
                </a:tc>
                <a:tc>
                  <a:txBody>
                    <a:bodyPr/>
                    <a:lstStyle/>
                    <a:p>
                      <a:pPr marL="0" algn="ctr">
                        <a:tabLst>
                          <a:tab pos="560070" algn="l"/>
                        </a:tabLst>
                      </a:pPr>
                      <a:r>
                        <a:rPr lang="en-US" sz="1000" b="1" dirty="0">
                          <a:effectLst/>
                        </a:rPr>
                        <a:t>Location</a:t>
                      </a:r>
                      <a:endParaRPr lang="en-US" sz="1000" b="1" dirty="0">
                        <a:effectLst/>
                        <a:latin typeface="Times New Roman"/>
                      </a:endParaRPr>
                    </a:p>
                  </a:txBody>
                  <a:tcPr marL="41893" marR="41893" marT="0" marB="0" anchor="ctr"/>
                </a:tc>
                <a:tc>
                  <a:txBody>
                    <a:bodyPr/>
                    <a:lstStyle/>
                    <a:p>
                      <a:pPr marL="0" algn="ctr">
                        <a:tabLst>
                          <a:tab pos="560070" algn="l"/>
                        </a:tabLst>
                      </a:pPr>
                      <a:r>
                        <a:rPr lang="en-US" sz="1000" b="1" dirty="0">
                          <a:effectLst/>
                        </a:rPr>
                        <a:t>Purpose</a:t>
                      </a:r>
                      <a:endParaRPr lang="en-US" sz="1000" b="1" dirty="0">
                        <a:effectLst/>
                        <a:latin typeface="Times New Roman"/>
                      </a:endParaRPr>
                    </a:p>
                  </a:txBody>
                  <a:tcPr marL="41893" marR="41893" marT="0" marB="0" anchor="ctr"/>
                </a:tc>
                <a:tc>
                  <a:txBody>
                    <a:bodyPr/>
                    <a:lstStyle/>
                    <a:p>
                      <a:pPr marL="0" algn="ctr">
                        <a:tabLst>
                          <a:tab pos="560070" algn="l"/>
                        </a:tabLst>
                      </a:pPr>
                      <a:r>
                        <a:rPr lang="en-US" sz="1000" b="1" dirty="0">
                          <a:effectLst/>
                        </a:rPr>
                        <a:t>Type of Gage</a:t>
                      </a:r>
                      <a:endParaRPr lang="en-US" sz="1000" b="1" dirty="0">
                        <a:effectLst/>
                        <a:latin typeface="Times New Roman"/>
                      </a:endParaRPr>
                    </a:p>
                  </a:txBody>
                  <a:tcPr marL="41893" marR="41893" marT="0" marB="0" anchor="ctr"/>
                </a:tc>
              </a:tr>
              <a:tr h="421771">
                <a:tc>
                  <a:txBody>
                    <a:bodyPr/>
                    <a:lstStyle/>
                    <a:p>
                      <a:pPr marL="0">
                        <a:tabLst>
                          <a:tab pos="560070" algn="l"/>
                        </a:tabLst>
                      </a:pPr>
                      <a:r>
                        <a:rPr lang="en-US" sz="1000" dirty="0">
                          <a:effectLst/>
                        </a:rPr>
                        <a:t>Crooked River </a:t>
                      </a:r>
                      <a:endParaRPr lang="en-US" sz="1000" dirty="0" smtClean="0">
                        <a:effectLst/>
                      </a:endParaRPr>
                    </a:p>
                    <a:p>
                      <a:pPr marL="0">
                        <a:tabLst>
                          <a:tab pos="560070" algn="l"/>
                        </a:tabLst>
                      </a:pPr>
                      <a:r>
                        <a:rPr lang="en-US" sz="1000" dirty="0" smtClean="0">
                          <a:effectLst/>
                        </a:rPr>
                        <a:t>(RM </a:t>
                      </a:r>
                      <a:r>
                        <a:rPr lang="en-US" sz="1000" dirty="0">
                          <a:effectLst/>
                        </a:rPr>
                        <a:t>70.0)</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Below Bowman Dam (OWRD Gage 14080500)</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downstream of Bowman Dam outside the active irrigation season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Existing Hydromet station PRVO</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Crooked River</a:t>
                      </a:r>
                    </a:p>
                    <a:p>
                      <a:pPr marL="0">
                        <a:tabLst>
                          <a:tab pos="560070" algn="l"/>
                        </a:tabLst>
                      </a:pPr>
                      <a:r>
                        <a:rPr lang="en-US" sz="1000" dirty="0">
                          <a:effectLst/>
                        </a:rPr>
                        <a:t>(RM 56.5)</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Downstream of Crooked River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past Crooked River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562362">
                <a:tc>
                  <a:txBody>
                    <a:bodyPr/>
                    <a:lstStyle/>
                    <a:p>
                      <a:pPr marL="0">
                        <a:tabLst>
                          <a:tab pos="560070" algn="l"/>
                        </a:tabLst>
                      </a:pPr>
                      <a:r>
                        <a:rPr lang="en-US" sz="1000" dirty="0">
                          <a:effectLst/>
                        </a:rPr>
                        <a:t>Crooked River</a:t>
                      </a:r>
                    </a:p>
                    <a:p>
                      <a:pPr marL="0">
                        <a:tabLst>
                          <a:tab pos="560070" algn="l"/>
                        </a:tabLst>
                      </a:pPr>
                      <a:r>
                        <a:rPr lang="en-US" sz="1000" dirty="0">
                          <a:effectLst/>
                        </a:rPr>
                        <a:t>(RM 48.0)</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Near Hwy 126 Bridge (OWRD Gage 14081500)</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Monitor flow at location of anticipated minimum between Bowman Dam and Lake Billy Chinook</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Existing Hydromet station CAPO</a:t>
                      </a:r>
                      <a:endParaRPr lang="en-US" sz="1000" dirty="0">
                        <a:effectLst/>
                        <a:latin typeface="Times New Roman"/>
                      </a:endParaRPr>
                    </a:p>
                  </a:txBody>
                  <a:tcPr marL="41893" marR="41893" marT="0" marB="0" anchor="ctr"/>
                </a:tc>
              </a:tr>
              <a:tr h="562362">
                <a:tc>
                  <a:txBody>
                    <a:bodyPr/>
                    <a:lstStyle/>
                    <a:p>
                      <a:pPr marL="0">
                        <a:tabLst>
                          <a:tab pos="560070" algn="l"/>
                        </a:tabLst>
                      </a:pPr>
                      <a:r>
                        <a:rPr lang="en-US" sz="1000" dirty="0">
                          <a:effectLst/>
                        </a:rPr>
                        <a:t>Ochoco Creek </a:t>
                      </a:r>
                    </a:p>
                    <a:p>
                      <a:pPr marL="0">
                        <a:tabLst>
                          <a:tab pos="560070" algn="l"/>
                        </a:tabLst>
                      </a:pPr>
                      <a:r>
                        <a:rPr lang="en-US" sz="1000" dirty="0">
                          <a:effectLst/>
                        </a:rPr>
                        <a:t>(RM 11.2)</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Downstream of Ochoco Dam (OWRD Gage 14085300)</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Ochoco Dam and Red Granary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Existing Hydromet station OCHO </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Ochoco Creek</a:t>
                      </a:r>
                    </a:p>
                    <a:p>
                      <a:pPr marL="0">
                        <a:tabLst>
                          <a:tab pos="560070" algn="l"/>
                        </a:tabLst>
                      </a:pPr>
                      <a:r>
                        <a:rPr lang="en-US" sz="1000" dirty="0">
                          <a:effectLst/>
                        </a:rPr>
                        <a:t>(RM 10.2)</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Red Granary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Red Granary and Breese Dam</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Ochoco Creek</a:t>
                      </a:r>
                    </a:p>
                    <a:p>
                      <a:pPr marL="0">
                        <a:tabLst>
                          <a:tab pos="560070" algn="l"/>
                        </a:tabLst>
                      </a:pPr>
                      <a:r>
                        <a:rPr lang="en-US" sz="1000" dirty="0">
                          <a:effectLst/>
                        </a:rPr>
                        <a:t>(RM 9.4)</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Downstream of Golf Course Dam</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at location of anticipated minimum between Ochoco Dam and mouth</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New recording gage with telemetry</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Ochoco Creek</a:t>
                      </a:r>
                    </a:p>
                    <a:p>
                      <a:pPr marL="0">
                        <a:tabLst>
                          <a:tab pos="560070" algn="l"/>
                        </a:tabLst>
                      </a:pPr>
                      <a:r>
                        <a:rPr lang="en-US" sz="1000" dirty="0">
                          <a:effectLst/>
                        </a:rPr>
                        <a:t>(RM 7.5)</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Breese Dam</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Breese Dam and Ryegrass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562362">
                <a:tc>
                  <a:txBody>
                    <a:bodyPr/>
                    <a:lstStyle/>
                    <a:p>
                      <a:pPr marL="0">
                        <a:tabLst>
                          <a:tab pos="560070" algn="l"/>
                        </a:tabLst>
                      </a:pPr>
                      <a:r>
                        <a:rPr lang="en-US" sz="1000" dirty="0">
                          <a:effectLst/>
                        </a:rPr>
                        <a:t>Ochoco Creek</a:t>
                      </a:r>
                    </a:p>
                    <a:p>
                      <a:pPr marL="0">
                        <a:tabLst>
                          <a:tab pos="560070" algn="l"/>
                        </a:tabLst>
                      </a:pPr>
                      <a:r>
                        <a:rPr lang="en-US" sz="1000" dirty="0">
                          <a:effectLst/>
                        </a:rPr>
                        <a:t>(RM 5.1)</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Crooked River Diversion Spill</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Add Crooked River Diversion Canal spill to flow at Breese Dam to estimate flow above Ryegrass during irrigation season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Existing recording gage with telemetry</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Ochoco Creek</a:t>
                      </a:r>
                    </a:p>
                    <a:p>
                      <a:pPr marL="0">
                        <a:tabLst>
                          <a:tab pos="560070" algn="l"/>
                        </a:tabLst>
                      </a:pPr>
                      <a:r>
                        <a:rPr lang="en-US" sz="1000" dirty="0">
                          <a:effectLst/>
                        </a:rPr>
                        <a:t>(RM 4.7)</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Ryegrass Diversion</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Ryegrass Diversion and mouth</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McKay Creek </a:t>
                      </a:r>
                    </a:p>
                    <a:p>
                      <a:pPr marL="0">
                        <a:tabLst>
                          <a:tab pos="560070" algn="l"/>
                        </a:tabLst>
                      </a:pPr>
                      <a:r>
                        <a:rPr lang="en-US" sz="1000" dirty="0">
                          <a:effectLst/>
                        </a:rPr>
                        <a:t>(RM 5.8)</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At Jones Dam</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Jones Dam and Dry Creek</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McKay Creek</a:t>
                      </a:r>
                    </a:p>
                    <a:p>
                      <a:pPr marL="0">
                        <a:tabLst>
                          <a:tab pos="560070" algn="l"/>
                        </a:tabLst>
                      </a:pPr>
                      <a:r>
                        <a:rPr lang="en-US" sz="1000" dirty="0">
                          <a:effectLst/>
                        </a:rPr>
                        <a:t>(RM 3.2)</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At Reynolds Siphon (Crooked River Distribution Canal)</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Dry Creek and Reynolds Siphon </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r h="337417">
                <a:tc>
                  <a:txBody>
                    <a:bodyPr/>
                    <a:lstStyle/>
                    <a:p>
                      <a:pPr marL="0">
                        <a:tabLst>
                          <a:tab pos="560070" algn="l"/>
                        </a:tabLst>
                      </a:pPr>
                      <a:r>
                        <a:rPr lang="en-US" sz="1000" dirty="0">
                          <a:effectLst/>
                        </a:rPr>
                        <a:t>McKay Creek (RM 1.3)</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At Cook Inverted Weir</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Reynolds Siphon and Cook Inverted Weir </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New recording gage with telemetry</a:t>
                      </a:r>
                      <a:endParaRPr lang="en-US" sz="1000" dirty="0">
                        <a:effectLst/>
                        <a:latin typeface="Times New Roman"/>
                      </a:endParaRPr>
                    </a:p>
                  </a:txBody>
                  <a:tcPr marL="41893" marR="41893" marT="0" marB="0" anchor="ctr"/>
                </a:tc>
              </a:tr>
              <a:tr h="421771">
                <a:tc>
                  <a:txBody>
                    <a:bodyPr/>
                    <a:lstStyle/>
                    <a:p>
                      <a:pPr marL="0">
                        <a:tabLst>
                          <a:tab pos="560070" algn="l"/>
                        </a:tabLst>
                      </a:pPr>
                      <a:r>
                        <a:rPr lang="en-US" sz="1000" dirty="0">
                          <a:effectLst/>
                        </a:rPr>
                        <a:t>McKay Creek</a:t>
                      </a:r>
                    </a:p>
                    <a:p>
                      <a:pPr marL="0">
                        <a:tabLst>
                          <a:tab pos="560070" algn="l"/>
                        </a:tabLst>
                      </a:pPr>
                      <a:r>
                        <a:rPr lang="en-US" sz="1000" dirty="0">
                          <a:effectLst/>
                        </a:rPr>
                        <a:t>(RM 0.6)</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At Smith Inverted Weir </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Verify flow between Cook Inverted Weir and mouth</a:t>
                      </a:r>
                      <a:endParaRPr lang="en-US" sz="1000" dirty="0">
                        <a:effectLst/>
                        <a:latin typeface="Times New Roman"/>
                      </a:endParaRPr>
                    </a:p>
                  </a:txBody>
                  <a:tcPr marL="41893" marR="41893" marT="0" marB="0" anchor="ctr"/>
                </a:tc>
                <a:tc>
                  <a:txBody>
                    <a:bodyPr/>
                    <a:lstStyle/>
                    <a:p>
                      <a:pPr marL="0">
                        <a:tabLst>
                          <a:tab pos="560070" algn="l"/>
                        </a:tabLst>
                      </a:pPr>
                      <a:r>
                        <a:rPr lang="en-US" sz="1000" dirty="0">
                          <a:effectLst/>
                        </a:rPr>
                        <a:t>Manual staff gage for reference when adjusting rate of diversion</a:t>
                      </a:r>
                      <a:endParaRPr lang="en-US" sz="1000" dirty="0">
                        <a:effectLst/>
                        <a:latin typeface="Times New Roman"/>
                      </a:endParaRPr>
                    </a:p>
                  </a:txBody>
                  <a:tcPr marL="41893" marR="41893" marT="0" marB="0" anchor="ctr"/>
                </a:tc>
              </a:tr>
            </a:tbl>
          </a:graphicData>
        </a:graphic>
      </p:graphicFrame>
    </p:spTree>
    <p:extLst>
      <p:ext uri="{BB962C8B-B14F-4D97-AF65-F5344CB8AC3E}">
        <p14:creationId xmlns:p14="http://schemas.microsoft.com/office/powerpoint/2010/main" val="25006615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Crooked River Conservation Fund – Measure CR-5</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2057400"/>
            <a:ext cx="7505700" cy="3970318"/>
          </a:xfrm>
          <a:prstGeom prst="rect">
            <a:avLst/>
          </a:prstGeom>
        </p:spPr>
        <p:txBody>
          <a:bodyPr wrap="square">
            <a:spAutoFit/>
          </a:bodyPr>
          <a:lstStyle/>
          <a:p>
            <a:r>
              <a:rPr lang="en-US" dirty="0" smtClean="0"/>
              <a:t>Within </a:t>
            </a:r>
            <a:r>
              <a:rPr lang="en-US" dirty="0"/>
              <a:t>six months after issuance of the Incidental Take Permits, and no later than March 1 of each year thereafter for the term of the Permits, OID, NUID and the City of Prineville will contribute a combined total of $8,000 annually to the Crooked River Conservation Fund.  This amount will be adjusted annually for inflation in direct proportion to the change in annual average Consumer Price Index for all urban consumers (CPI-U), West Region, all items, Base Period 1982-84=100, published by the Bureau of Labor Statistics.  The fund may be used for activities that support DBHCP conservation measures and/or benefit the covered species within the Crooked River Subbasin.  Any use of the fund must be approved by USFWS and NMFS after consultation and coordination with OID, NUID and the City of Prineville.  </a:t>
            </a:r>
          </a:p>
          <a:p>
            <a:r>
              <a:rPr lang="en-US" dirty="0"/>
              <a:t> </a:t>
            </a:r>
          </a:p>
          <a:p>
            <a:pPr marL="804863" indent="-804863"/>
            <a:endParaRPr lang="en-US" dirty="0">
              <a:solidFill>
                <a:srgbClr val="FFFFFF"/>
              </a:solidFill>
            </a:endParaRPr>
          </a:p>
        </p:txBody>
      </p:sp>
    </p:spTree>
    <p:extLst>
      <p:ext uri="{BB962C8B-B14F-4D97-AF65-F5344CB8AC3E}">
        <p14:creationId xmlns:p14="http://schemas.microsoft.com/office/powerpoint/2010/main" val="11069104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Crooked River Conservation Fund – </a:t>
            </a:r>
          </a:p>
          <a:p>
            <a:pPr marL="336550" indent="0" eaLnBrk="1" hangingPunct="1">
              <a:spcBef>
                <a:spcPts val="0"/>
              </a:spcBef>
              <a:buClr>
                <a:schemeClr val="tx1"/>
              </a:buClr>
              <a:buNone/>
              <a:defRPr/>
            </a:pPr>
            <a:r>
              <a:rPr lang="en-US" b="1" dirty="0" smtClean="0">
                <a:effectLst/>
                <a:latin typeface="Candara" pitchFamily="34" charset="0"/>
              </a:rPr>
              <a:t>Measure CR-5 (continued)</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66148" y="1981200"/>
            <a:ext cx="7505700" cy="2862322"/>
          </a:xfrm>
          <a:prstGeom prst="rect">
            <a:avLst/>
          </a:prstGeom>
        </p:spPr>
        <p:txBody>
          <a:bodyPr wrap="square">
            <a:spAutoFit/>
          </a:bodyPr>
          <a:lstStyle/>
          <a:p>
            <a:r>
              <a:rPr lang="en-US" dirty="0" smtClean="0">
                <a:solidFill>
                  <a:srgbClr val="FFFFFF"/>
                </a:solidFill>
              </a:rPr>
              <a:t>Water </a:t>
            </a:r>
            <a:r>
              <a:rPr lang="en-US" dirty="0">
                <a:solidFill>
                  <a:srgbClr val="FFFFFF"/>
                </a:solidFill>
              </a:rPr>
              <a:t>purchased from OID patrons with the Conservation Fund for temporary instream leasing may be stored in Ochoco Reservoir or Prineville Reservoir, as appropriate, and released at any time during the OID legal irrigation season (February 1 through November 30) determined by USFWS and NMFS.  </a:t>
            </a:r>
          </a:p>
          <a:p>
            <a:pPr marL="342900" indent="-342900">
              <a:buFont typeface="+mj-lt"/>
              <a:buAutoNum type="arabicPeriod"/>
            </a:pPr>
            <a:endParaRPr lang="en-US" dirty="0" smtClean="0">
              <a:solidFill>
                <a:srgbClr val="FFFFFF"/>
              </a:solidFill>
            </a:endParaRPr>
          </a:p>
          <a:p>
            <a:pPr marL="287338"/>
            <a:r>
              <a:rPr lang="en-US" b="1" i="1" dirty="0">
                <a:solidFill>
                  <a:srgbClr val="FFFFFF"/>
                </a:solidFill>
              </a:rPr>
              <a:t>Purpose:  </a:t>
            </a:r>
            <a:r>
              <a:rPr lang="en-US" i="1" dirty="0" smtClean="0">
                <a:solidFill>
                  <a:srgbClr val="FFFFFF"/>
                </a:solidFill>
              </a:rPr>
              <a:t>Support additional improvements to habitat for covered fish species</a:t>
            </a:r>
            <a:endParaRPr lang="en-US" dirty="0">
              <a:solidFill>
                <a:srgbClr val="FFFFFF"/>
              </a:solidFill>
            </a:endParaRPr>
          </a:p>
          <a:p>
            <a:pPr marL="342900" indent="-342900">
              <a:buFont typeface="+mj-lt"/>
              <a:buAutoNum type="arabicPeriod"/>
            </a:pPr>
            <a:endParaRPr lang="en-US" dirty="0">
              <a:solidFill>
                <a:srgbClr val="FFFFFF"/>
              </a:solidFill>
            </a:endParaRPr>
          </a:p>
          <a:p>
            <a:pPr marL="804863" indent="-804863"/>
            <a:endParaRPr lang="en-US" dirty="0">
              <a:solidFill>
                <a:srgbClr val="FFFFFF"/>
              </a:solidFill>
            </a:endParaRPr>
          </a:p>
        </p:txBody>
      </p:sp>
    </p:spTree>
    <p:extLst>
      <p:ext uri="{BB962C8B-B14F-4D97-AF65-F5344CB8AC3E}">
        <p14:creationId xmlns:p14="http://schemas.microsoft.com/office/powerpoint/2010/main" val="3580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Screening of Diversion Structures – </a:t>
            </a:r>
          </a:p>
          <a:p>
            <a:pPr marL="336550" indent="0" eaLnBrk="1" hangingPunct="1">
              <a:spcBef>
                <a:spcPts val="0"/>
              </a:spcBef>
              <a:buClr>
                <a:schemeClr val="tx1"/>
              </a:buClr>
              <a:buNone/>
              <a:defRPr/>
            </a:pPr>
            <a:r>
              <a:rPr lang="en-US" b="1" dirty="0" smtClean="0">
                <a:effectLst/>
                <a:latin typeface="Candara" pitchFamily="34" charset="0"/>
              </a:rPr>
              <a:t>Measure CR-6</a:t>
            </a: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2133600"/>
            <a:ext cx="7505700" cy="2862322"/>
          </a:xfrm>
          <a:prstGeom prst="rect">
            <a:avLst/>
          </a:prstGeom>
        </p:spPr>
        <p:txBody>
          <a:bodyPr wrap="square">
            <a:spAutoFit/>
          </a:bodyPr>
          <a:lstStyle/>
          <a:p>
            <a:r>
              <a:rPr lang="en-US" b="1" dirty="0"/>
              <a:t>District Diversions:  </a:t>
            </a:r>
            <a:r>
              <a:rPr lang="en-US" dirty="0"/>
              <a:t>OID and NUID will maintain and operate fish screens to prevent the entrainment of juvenile salmonids on all District-controlled diversions accessible to covered fish species.  Existing screens will be maintained and operated to ensure they function to their original design standards for safe fish exclusion.  New or replacement screens will meet NMFS criteria for downstream migrant fish screens current at the time of construction.   </a:t>
            </a:r>
          </a:p>
          <a:p>
            <a:r>
              <a:rPr lang="en-US" dirty="0"/>
              <a:t> </a:t>
            </a:r>
          </a:p>
          <a:p>
            <a:r>
              <a:rPr lang="en-US" dirty="0">
                <a:solidFill>
                  <a:srgbClr val="FFFFFF"/>
                </a:solidFill>
              </a:rPr>
              <a:t> </a:t>
            </a:r>
          </a:p>
          <a:p>
            <a:pPr marL="804863" indent="-804863"/>
            <a:endParaRPr lang="en-US" dirty="0">
              <a:solidFill>
                <a:srgbClr val="FFFFFF"/>
              </a:solidFill>
            </a:endParaRPr>
          </a:p>
        </p:txBody>
      </p:sp>
    </p:spTree>
    <p:extLst>
      <p:ext uri="{BB962C8B-B14F-4D97-AF65-F5344CB8AC3E}">
        <p14:creationId xmlns:p14="http://schemas.microsoft.com/office/powerpoint/2010/main" val="34006473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Screening of Diversion Structures – </a:t>
            </a:r>
          </a:p>
          <a:p>
            <a:pPr marL="336550" indent="0" eaLnBrk="1" hangingPunct="1">
              <a:spcBef>
                <a:spcPts val="0"/>
              </a:spcBef>
              <a:buClr>
                <a:schemeClr val="tx1"/>
              </a:buClr>
              <a:buNone/>
              <a:defRPr/>
            </a:pPr>
            <a:r>
              <a:rPr lang="en-US" b="1" dirty="0" smtClean="0">
                <a:effectLst/>
                <a:latin typeface="Candara" pitchFamily="34" charset="0"/>
              </a:rPr>
              <a:t>Measure CR-6 (continued)</a:t>
            </a:r>
          </a:p>
          <a:p>
            <a:pPr marL="800100" indent="0" eaLnBrk="1" hangingPunct="1">
              <a:lnSpc>
                <a:spcPct val="150000"/>
              </a:lnSpc>
              <a:buClr>
                <a:schemeClr val="tx1"/>
              </a:buClr>
              <a:buNone/>
              <a:defRPr/>
            </a:pPr>
            <a:endParaRPr lang="en-US" sz="2800" dirty="0" smtClean="0">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2133600"/>
            <a:ext cx="7505700" cy="2985433"/>
          </a:xfrm>
          <a:prstGeom prst="rect">
            <a:avLst/>
          </a:prstGeom>
        </p:spPr>
        <p:txBody>
          <a:bodyPr wrap="square">
            <a:spAutoFit/>
          </a:bodyPr>
          <a:lstStyle/>
          <a:p>
            <a:r>
              <a:rPr lang="en-US" b="1" dirty="0" smtClean="0">
                <a:solidFill>
                  <a:srgbClr val="FFFFFF"/>
                </a:solidFill>
              </a:rPr>
              <a:t>Patron </a:t>
            </a:r>
            <a:r>
              <a:rPr lang="en-US" b="1" dirty="0">
                <a:solidFill>
                  <a:srgbClr val="FFFFFF"/>
                </a:solidFill>
              </a:rPr>
              <a:t>Diversions:  </a:t>
            </a:r>
            <a:endParaRPr lang="en-US" b="1" dirty="0" smtClean="0">
              <a:solidFill>
                <a:srgbClr val="FFFFFF"/>
              </a:solidFill>
            </a:endParaRPr>
          </a:p>
          <a:p>
            <a:endParaRPr lang="en-US" sz="800" dirty="0">
              <a:solidFill>
                <a:srgbClr val="FFFFFF"/>
              </a:solidFill>
            </a:endParaRPr>
          </a:p>
          <a:p>
            <a:pPr marL="342900" indent="-342900">
              <a:buFont typeface="+mj-lt"/>
              <a:buAutoNum type="alphaLcPeriod"/>
            </a:pPr>
            <a:r>
              <a:rPr lang="en-US" dirty="0">
                <a:solidFill>
                  <a:srgbClr val="FFFFFF"/>
                </a:solidFill>
              </a:rPr>
              <a:t>OID will provide $5,000 per year in cash or in-kind contributions of labor and technical expertise for the first five years of DBHCP implementation, for a total of $25,000, to fund the screening of patron pumps on the Crooked River, Ochoco Creek and McKay </a:t>
            </a:r>
            <a:r>
              <a:rPr lang="en-US" dirty="0" smtClean="0">
                <a:solidFill>
                  <a:srgbClr val="FFFFFF"/>
                </a:solidFill>
              </a:rPr>
              <a:t>Creek.</a:t>
            </a:r>
          </a:p>
          <a:p>
            <a:pPr marL="342900" indent="-342900">
              <a:buFont typeface="+mj-lt"/>
              <a:buAutoNum type="alphaLcPeriod"/>
            </a:pPr>
            <a:endParaRPr lang="en-US" dirty="0">
              <a:solidFill>
                <a:srgbClr val="FFFFFF"/>
              </a:solidFill>
            </a:endParaRPr>
          </a:p>
          <a:p>
            <a:pPr marL="342900" indent="-342900">
              <a:buFont typeface="+mj-lt"/>
              <a:buAutoNum type="alphaLcPeriod"/>
            </a:pPr>
            <a:r>
              <a:rPr lang="en-US" dirty="0" smtClean="0">
                <a:solidFill>
                  <a:srgbClr val="FFFFFF"/>
                </a:solidFill>
              </a:rPr>
              <a:t>OID </a:t>
            </a:r>
            <a:r>
              <a:rPr lang="en-US" dirty="0">
                <a:solidFill>
                  <a:srgbClr val="FFFFFF"/>
                </a:solidFill>
              </a:rPr>
              <a:t>will proactively contact patrons, screen manufacturers and potential sources of matching funds to encourage screening as quickly as </a:t>
            </a:r>
            <a:r>
              <a:rPr lang="en-US" dirty="0" smtClean="0">
                <a:solidFill>
                  <a:srgbClr val="FFFFFF"/>
                </a:solidFill>
              </a:rPr>
              <a:t>possible.</a:t>
            </a:r>
          </a:p>
          <a:p>
            <a:pPr marL="342900" indent="-342900">
              <a:buFont typeface="+mj-lt"/>
              <a:buAutoNum type="alphaLcPeriod"/>
            </a:pPr>
            <a:endParaRPr lang="en-US" dirty="0">
              <a:solidFill>
                <a:srgbClr val="FFFFFF"/>
              </a:solidFill>
            </a:endParaRPr>
          </a:p>
        </p:txBody>
      </p:sp>
    </p:spTree>
    <p:extLst>
      <p:ext uri="{BB962C8B-B14F-4D97-AF65-F5344CB8AC3E}">
        <p14:creationId xmlns:p14="http://schemas.microsoft.com/office/powerpoint/2010/main" val="14442644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304800"/>
            <a:ext cx="8001000" cy="6003925"/>
          </a:xfrm>
        </p:spPr>
        <p:txBody>
          <a:bodyPr/>
          <a:lstStyle/>
          <a:p>
            <a:pPr marL="336550" indent="0" eaLnBrk="1" hangingPunct="1">
              <a:lnSpc>
                <a:spcPct val="150000"/>
              </a:lnSpc>
              <a:spcBef>
                <a:spcPts val="0"/>
              </a:spcBef>
              <a:buClr>
                <a:schemeClr val="tx1"/>
              </a:buClr>
              <a:buNone/>
              <a:defRPr/>
            </a:pPr>
            <a:endParaRPr lang="en-US" sz="1600" b="1" dirty="0" smtClean="0">
              <a:effectLst/>
              <a:latin typeface="Candara" pitchFamily="34" charset="0"/>
            </a:endParaRPr>
          </a:p>
          <a:p>
            <a:pPr marL="336550" indent="0" eaLnBrk="1" hangingPunct="1">
              <a:spcBef>
                <a:spcPts val="0"/>
              </a:spcBef>
              <a:buClr>
                <a:schemeClr val="tx1"/>
              </a:buClr>
              <a:buNone/>
              <a:defRPr/>
            </a:pPr>
            <a:r>
              <a:rPr lang="en-US" b="1" dirty="0" smtClean="0">
                <a:effectLst/>
                <a:latin typeface="Candara" pitchFamily="34" charset="0"/>
              </a:rPr>
              <a:t>Screening of Diversion Structures – </a:t>
            </a:r>
          </a:p>
          <a:p>
            <a:pPr marL="336550" indent="0" eaLnBrk="1" hangingPunct="1">
              <a:spcBef>
                <a:spcPts val="0"/>
              </a:spcBef>
              <a:buClr>
                <a:schemeClr val="tx1"/>
              </a:buClr>
              <a:buNone/>
              <a:defRPr/>
            </a:pPr>
            <a:r>
              <a:rPr lang="en-US" b="1" dirty="0" smtClean="0">
                <a:effectLst/>
                <a:latin typeface="Candara" pitchFamily="34" charset="0"/>
              </a:rPr>
              <a:t>Measure CR-6 (continued)</a:t>
            </a:r>
          </a:p>
          <a:p>
            <a:pPr marL="800100" indent="0" eaLnBrk="1" hangingPunct="1">
              <a:lnSpc>
                <a:spcPct val="150000"/>
              </a:lnSpc>
              <a:buClr>
                <a:schemeClr val="tx1"/>
              </a:buClr>
              <a:buNone/>
              <a:defRPr/>
            </a:pPr>
            <a:endParaRPr lang="en-US" sz="2800" dirty="0" smtClean="0">
              <a:latin typeface="Candara" pitchFamily="34" charset="0"/>
            </a:endParaRPr>
          </a:p>
          <a:p>
            <a:pPr marL="800100" indent="0" eaLnBrk="1" hangingPunct="1">
              <a:lnSpc>
                <a:spcPct val="150000"/>
              </a:lnSpc>
              <a:buClr>
                <a:schemeClr val="tx1"/>
              </a:buClr>
              <a:buNone/>
              <a:defRPr/>
            </a:pPr>
            <a:endParaRPr lang="en-US" sz="2800" dirty="0" smtClean="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
        <p:nvSpPr>
          <p:cNvPr id="5" name="Rectangle 4"/>
          <p:cNvSpPr/>
          <p:nvPr/>
        </p:nvSpPr>
        <p:spPr>
          <a:xfrm>
            <a:off x="952500" y="1981200"/>
            <a:ext cx="7505700" cy="3816429"/>
          </a:xfrm>
          <a:prstGeom prst="rect">
            <a:avLst/>
          </a:prstGeom>
        </p:spPr>
        <p:txBody>
          <a:bodyPr wrap="square">
            <a:spAutoFit/>
          </a:bodyPr>
          <a:lstStyle/>
          <a:p>
            <a:r>
              <a:rPr lang="en-US" b="1" dirty="0" smtClean="0">
                <a:solidFill>
                  <a:srgbClr val="FFFFFF"/>
                </a:solidFill>
              </a:rPr>
              <a:t>Patron </a:t>
            </a:r>
            <a:r>
              <a:rPr lang="en-US" b="1" dirty="0">
                <a:solidFill>
                  <a:srgbClr val="FFFFFF"/>
                </a:solidFill>
              </a:rPr>
              <a:t>Diversions:  </a:t>
            </a:r>
            <a:endParaRPr lang="en-US" b="1" dirty="0" smtClean="0">
              <a:solidFill>
                <a:srgbClr val="FFFFFF"/>
              </a:solidFill>
            </a:endParaRPr>
          </a:p>
          <a:p>
            <a:endParaRPr lang="en-US" sz="800" dirty="0">
              <a:solidFill>
                <a:srgbClr val="FFFFFF"/>
              </a:solidFill>
            </a:endParaRPr>
          </a:p>
          <a:p>
            <a:pPr marL="342900" indent="-342900">
              <a:buFont typeface="+mj-lt"/>
              <a:buAutoNum type="alphaLcPeriod" startAt="3"/>
            </a:pPr>
            <a:r>
              <a:rPr lang="en-US" dirty="0" smtClean="0">
                <a:solidFill>
                  <a:srgbClr val="FFFFFF"/>
                </a:solidFill>
              </a:rPr>
              <a:t>Prior to OID funding of an individual screen the patron must:</a:t>
            </a:r>
          </a:p>
          <a:p>
            <a:pPr marL="342900" indent="-342900">
              <a:buFont typeface="+mj-lt"/>
              <a:buAutoNum type="alphaLcPeriod" startAt="3"/>
            </a:pPr>
            <a:endParaRPr lang="en-US" dirty="0" smtClean="0">
              <a:solidFill>
                <a:srgbClr val="FFFFFF"/>
              </a:solidFill>
            </a:endParaRPr>
          </a:p>
          <a:p>
            <a:pPr marL="857250" lvl="1" indent="-400050">
              <a:buFont typeface="+mj-lt"/>
              <a:buAutoNum type="romanLcPeriod"/>
            </a:pPr>
            <a:r>
              <a:rPr lang="en-US" dirty="0" smtClean="0">
                <a:solidFill>
                  <a:srgbClr val="FFFFFF"/>
                </a:solidFill>
              </a:rPr>
              <a:t>willingly enter into a written agreement with OID to allow the screening, and </a:t>
            </a:r>
          </a:p>
          <a:p>
            <a:pPr marL="857250" lvl="1" indent="-400050">
              <a:buFont typeface="+mj-lt"/>
              <a:buAutoNum type="romanLcPeriod"/>
            </a:pPr>
            <a:endParaRPr lang="en-US" dirty="0" smtClean="0">
              <a:solidFill>
                <a:srgbClr val="FFFFFF"/>
              </a:solidFill>
            </a:endParaRPr>
          </a:p>
          <a:p>
            <a:pPr marL="857250" lvl="1" indent="-400050">
              <a:buFont typeface="+mj-lt"/>
              <a:buAutoNum type="romanLcPeriod"/>
            </a:pPr>
            <a:r>
              <a:rPr lang="en-US" dirty="0" smtClean="0">
                <a:solidFill>
                  <a:srgbClr val="FFFFFF"/>
                </a:solidFill>
              </a:rPr>
              <a:t>agree in writing to maintain the screen in proper working order and to allow OID, USFWS, NMFS and ODFW access for routine inspection of the screen outside the active irrigation season with 48-hour notice. </a:t>
            </a:r>
          </a:p>
          <a:p>
            <a:r>
              <a:rPr lang="en-US" dirty="0" smtClean="0">
                <a:solidFill>
                  <a:srgbClr val="FFFFFF"/>
                </a:solidFill>
              </a:rPr>
              <a:t> </a:t>
            </a:r>
            <a:endParaRPr lang="en-US" dirty="0">
              <a:solidFill>
                <a:srgbClr val="FFFFFF"/>
              </a:solidFill>
            </a:endParaRPr>
          </a:p>
          <a:p>
            <a:pPr marL="287338"/>
            <a:r>
              <a:rPr lang="en-US" b="1" i="1" dirty="0" smtClean="0">
                <a:solidFill>
                  <a:srgbClr val="FFFFFF"/>
                </a:solidFill>
              </a:rPr>
              <a:t>Purpose</a:t>
            </a:r>
            <a:r>
              <a:rPr lang="en-US" b="1" i="1" dirty="0">
                <a:solidFill>
                  <a:srgbClr val="FFFFFF"/>
                </a:solidFill>
              </a:rPr>
              <a:t>:  </a:t>
            </a:r>
            <a:r>
              <a:rPr lang="en-US" i="1" dirty="0" smtClean="0">
                <a:solidFill>
                  <a:srgbClr val="FFFFFF"/>
                </a:solidFill>
              </a:rPr>
              <a:t>Eliminate potential for entrainment of covered fish</a:t>
            </a:r>
            <a:endParaRPr lang="en-US" dirty="0">
              <a:solidFill>
                <a:srgbClr val="FFFFFF"/>
              </a:solidFill>
            </a:endParaRPr>
          </a:p>
          <a:p>
            <a:pPr marL="804863" indent="-804863"/>
            <a:endParaRPr lang="en-US" dirty="0">
              <a:solidFill>
                <a:srgbClr val="FFFFFF"/>
              </a:solidFill>
            </a:endParaRPr>
          </a:p>
        </p:txBody>
      </p:sp>
    </p:spTree>
    <p:extLst>
      <p:ext uri="{BB962C8B-B14F-4D97-AF65-F5344CB8AC3E}">
        <p14:creationId xmlns:p14="http://schemas.microsoft.com/office/powerpoint/2010/main" val="39379820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ALTERNATIVE </a:t>
            </a:r>
          </a:p>
          <a:p>
            <a:pPr algn="ctr" eaLnBrk="1" hangingPunct="1">
              <a:spcBef>
                <a:spcPts val="0"/>
              </a:spcBef>
              <a:spcAft>
                <a:spcPts val="0"/>
              </a:spcAft>
              <a:buFont typeface="Wingdings" pitchFamily="2" charset="2"/>
              <a:buNone/>
              <a:defRPr/>
            </a:pPr>
            <a:r>
              <a:rPr lang="en-US" sz="5400" dirty="0" smtClean="0">
                <a:latin typeface="Candara" pitchFamily="34" charset="0"/>
              </a:rPr>
              <a:t>CONSERVATION </a:t>
            </a:r>
          </a:p>
          <a:p>
            <a:pPr algn="ctr" eaLnBrk="1" hangingPunct="1">
              <a:spcBef>
                <a:spcPts val="0"/>
              </a:spcBef>
              <a:spcAft>
                <a:spcPts val="0"/>
              </a:spcAft>
              <a:buFont typeface="Wingdings" pitchFamily="2" charset="2"/>
              <a:buNone/>
              <a:defRPr/>
            </a:pPr>
            <a:r>
              <a:rPr lang="en-US" sz="5400" dirty="0" smtClean="0">
                <a:latin typeface="Candara" pitchFamily="34" charset="0"/>
              </a:rPr>
              <a:t>BEING EVALUATED</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6106218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Crane Prairie Reservoir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No major alternatives identified</a:t>
            </a:r>
          </a:p>
          <a:p>
            <a:pPr eaLnBrk="1" hangingPunct="1">
              <a:spcBef>
                <a:spcPts val="0"/>
              </a:spcBef>
              <a:spcAft>
                <a:spcPts val="0"/>
              </a:spcAft>
              <a:buClr>
                <a:schemeClr val="tx1"/>
              </a:buClr>
              <a:buFont typeface="Wingdings" panose="05000000000000000000" pitchFamily="2" charset="2"/>
              <a:buChar char="§"/>
              <a:defRPr/>
            </a:pPr>
            <a:endParaRPr lang="en-US"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Adaptive management will address uncertainty </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6099255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Wickiup Reservoir</a:t>
            </a:r>
          </a:p>
          <a:p>
            <a:pPr algn="ctr" eaLnBrk="1" hangingPunct="1">
              <a:spcBef>
                <a:spcPts val="0"/>
              </a:spcBef>
              <a:spcAft>
                <a:spcPts val="0"/>
              </a:spcAft>
              <a:buFont typeface="Wingdings" pitchFamily="2" charset="2"/>
              <a:buNone/>
              <a:defRPr/>
            </a:pPr>
            <a:endParaRPr lang="en-US" sz="5400"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Two alternatives identified</a:t>
            </a:r>
          </a:p>
          <a:p>
            <a:pPr eaLnBrk="1" hangingPunct="1">
              <a:spcBef>
                <a:spcPts val="0"/>
              </a:spcBef>
              <a:spcAft>
                <a:spcPts val="0"/>
              </a:spcAft>
              <a:buClr>
                <a:schemeClr val="tx1"/>
              </a:buClr>
              <a:buFont typeface="Wingdings" panose="05000000000000000000" pitchFamily="2" charset="2"/>
              <a:buChar char="§"/>
              <a:defRPr/>
            </a:pPr>
            <a:endParaRPr lang="en-US"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Both involve increased winter flows in the upper Deschutes River</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4552406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graphicFrame>
        <p:nvGraphicFramePr>
          <p:cNvPr id="2" name="Table 1"/>
          <p:cNvGraphicFramePr>
            <a:graphicFrameLocks noGrp="1"/>
          </p:cNvGraphicFramePr>
          <p:nvPr>
            <p:extLst>
              <p:ext uri="{D42A27DB-BD31-4B8C-83A1-F6EECF244321}">
                <p14:modId xmlns:p14="http://schemas.microsoft.com/office/powerpoint/2010/main" val="2202220919"/>
              </p:ext>
            </p:extLst>
          </p:nvPr>
        </p:nvGraphicFramePr>
        <p:xfrm>
          <a:off x="1" y="0"/>
          <a:ext cx="9143998" cy="6858002"/>
        </p:xfrm>
        <a:graphic>
          <a:graphicData uri="http://schemas.openxmlformats.org/drawingml/2006/table">
            <a:tbl>
              <a:tblPr firstRow="1" firstCol="1" bandRow="1">
                <a:tableStyleId>{5C22544A-7EE6-4342-B048-85BDC9FD1C3A}</a:tableStyleId>
              </a:tblPr>
              <a:tblGrid>
                <a:gridCol w="2362199"/>
                <a:gridCol w="2362200"/>
                <a:gridCol w="2431773"/>
                <a:gridCol w="1987826"/>
              </a:tblGrid>
              <a:tr h="1077686">
                <a:tc gridSpan="4">
                  <a:txBody>
                    <a:bodyPr/>
                    <a:lstStyle/>
                    <a:p>
                      <a:pPr marL="9144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mn-lt"/>
                          <a:ea typeface="+mn-ea"/>
                          <a:cs typeface="+mn-cs"/>
                        </a:rPr>
                        <a:t>Alternatives to the DBHCP for the Operation of Wickiup Reservoir</a:t>
                      </a:r>
                    </a:p>
                    <a:p>
                      <a:pPr marL="91440" algn="ctr"/>
                      <a:endParaRPr lang="en-US" sz="1000" dirty="0">
                        <a:effectLst/>
                        <a:latin typeface="Times New Roman"/>
                      </a:endParaRPr>
                    </a:p>
                  </a:txBody>
                  <a:tcPr marL="68580" marR="68580" marT="0" marB="0" anchor="ctr"/>
                </a:tc>
                <a:tc hMerge="1">
                  <a:txBody>
                    <a:bodyPr/>
                    <a:lstStyle/>
                    <a:p>
                      <a:pPr marL="91440" marR="0" algn="ctr">
                        <a:spcBef>
                          <a:spcPts val="0"/>
                        </a:spcBef>
                        <a:spcAft>
                          <a:spcPts val="600"/>
                        </a:spcAft>
                      </a:pPr>
                      <a:endParaRPr lang="en-US" sz="1000" dirty="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r>
              <a:tr h="1077686">
                <a:tc rowSpan="2">
                  <a:txBody>
                    <a:bodyPr/>
                    <a:lstStyle/>
                    <a:p>
                      <a:pPr marL="91440" algn="ctr"/>
                      <a:r>
                        <a:rPr lang="en-US" sz="1400" dirty="0" smtClean="0">
                          <a:effectLst/>
                        </a:rPr>
                        <a:t>DBHCP Period</a:t>
                      </a:r>
                      <a:endParaRPr lang="en-US" sz="1400" dirty="0">
                        <a:effectLst/>
                        <a:latin typeface="Times New Roman"/>
                      </a:endParaRPr>
                    </a:p>
                  </a:txBody>
                  <a:tcPr marL="68580" marR="68580" marT="0" marB="0" anchor="ctr"/>
                </a:tc>
                <a:tc gridSpan="3">
                  <a:txBody>
                    <a:bodyPr/>
                    <a:lstStyle/>
                    <a:p>
                      <a:pPr marL="91440" marR="0" algn="ctr">
                        <a:spcBef>
                          <a:spcPts val="600"/>
                        </a:spcBef>
                        <a:spcAft>
                          <a:spcPts val="0"/>
                        </a:spcAft>
                      </a:pPr>
                      <a:r>
                        <a:rPr lang="en-US" sz="1400" b="1" dirty="0">
                          <a:effectLst/>
                        </a:rPr>
                        <a:t>Minimum Winter Flow (Sep 16 – Mar 31) </a:t>
                      </a:r>
                    </a:p>
                    <a:p>
                      <a:pPr marL="91440" marR="0" algn="ctr">
                        <a:spcBef>
                          <a:spcPts val="0"/>
                        </a:spcBef>
                        <a:spcAft>
                          <a:spcPts val="600"/>
                        </a:spcAft>
                      </a:pPr>
                      <a:r>
                        <a:rPr lang="en-US" sz="1400" b="1" dirty="0">
                          <a:effectLst/>
                        </a:rPr>
                        <a:t>Below Wickiup Dam (cfs)           </a:t>
                      </a:r>
                      <a:endParaRPr lang="en-US" sz="1400" b="1" dirty="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r>
              <a:tr h="881743">
                <a:tc vMerge="1">
                  <a:txBody>
                    <a:bodyPr/>
                    <a:lstStyle/>
                    <a:p>
                      <a:endParaRPr lang="en-US"/>
                    </a:p>
                  </a:txBody>
                  <a:tcPr/>
                </a:tc>
                <a:tc>
                  <a:txBody>
                    <a:bodyPr/>
                    <a:lstStyle/>
                    <a:p>
                      <a:pPr marL="91440" marR="0" algn="ctr">
                        <a:spcBef>
                          <a:spcPts val="0"/>
                        </a:spcBef>
                        <a:spcAft>
                          <a:spcPts val="0"/>
                        </a:spcAft>
                      </a:pPr>
                      <a:r>
                        <a:rPr lang="en-US" sz="1400" b="1" dirty="0">
                          <a:effectLst/>
                        </a:rPr>
                        <a:t>Proposed DBHCP Measure WR-1</a:t>
                      </a:r>
                      <a:endParaRPr lang="en-US" sz="1400" b="1" dirty="0">
                        <a:effectLst/>
                        <a:latin typeface="Calibri"/>
                        <a:ea typeface="Calibri"/>
                        <a:cs typeface="Arial"/>
                      </a:endParaRPr>
                    </a:p>
                  </a:txBody>
                  <a:tcPr marL="68580" marR="68580" marT="0" marB="0" anchor="ctr"/>
                </a:tc>
                <a:tc>
                  <a:txBody>
                    <a:bodyPr/>
                    <a:lstStyle/>
                    <a:p>
                      <a:pPr marL="91440" marR="0" algn="ctr">
                        <a:spcBef>
                          <a:spcPts val="0"/>
                        </a:spcBef>
                        <a:spcAft>
                          <a:spcPts val="0"/>
                        </a:spcAft>
                      </a:pPr>
                      <a:r>
                        <a:rPr lang="en-US" sz="1400" b="1" dirty="0">
                          <a:effectLst/>
                        </a:rPr>
                        <a:t>Wickiup </a:t>
                      </a:r>
                      <a:endParaRPr lang="en-US" sz="1400" b="1" dirty="0" smtClean="0">
                        <a:effectLst/>
                      </a:endParaRPr>
                    </a:p>
                    <a:p>
                      <a:pPr marL="91440" marR="0" algn="ctr">
                        <a:spcBef>
                          <a:spcPts val="0"/>
                        </a:spcBef>
                        <a:spcAft>
                          <a:spcPts val="0"/>
                        </a:spcAft>
                      </a:pPr>
                      <a:r>
                        <a:rPr lang="en-US" sz="1400" b="1" dirty="0" smtClean="0">
                          <a:effectLst/>
                        </a:rPr>
                        <a:t>Alternative </a:t>
                      </a:r>
                      <a:r>
                        <a:rPr lang="en-US" sz="1400" b="1" dirty="0">
                          <a:effectLst/>
                        </a:rPr>
                        <a:t>1</a:t>
                      </a:r>
                      <a:endParaRPr lang="en-US" sz="1400" b="1" dirty="0">
                        <a:effectLst/>
                        <a:latin typeface="Calibri"/>
                        <a:ea typeface="Calibri"/>
                        <a:cs typeface="Arial"/>
                      </a:endParaRPr>
                    </a:p>
                  </a:txBody>
                  <a:tcPr marL="68580" marR="68580" marT="0" marB="0" anchor="ctr"/>
                </a:tc>
                <a:tc>
                  <a:txBody>
                    <a:bodyPr/>
                    <a:lstStyle/>
                    <a:p>
                      <a:pPr marL="91440" marR="0" algn="ctr">
                        <a:spcBef>
                          <a:spcPts val="0"/>
                        </a:spcBef>
                        <a:spcAft>
                          <a:spcPts val="0"/>
                        </a:spcAft>
                      </a:pPr>
                      <a:r>
                        <a:rPr lang="en-US" sz="1400" b="1" dirty="0">
                          <a:effectLst/>
                        </a:rPr>
                        <a:t>Wickiup Alternative 2</a:t>
                      </a:r>
                      <a:endParaRPr lang="en-US" sz="1400" b="1" dirty="0">
                        <a:effectLst/>
                        <a:latin typeface="Calibri"/>
                        <a:ea typeface="Calibri"/>
                        <a:cs typeface="Arial"/>
                      </a:endParaRPr>
                    </a:p>
                  </a:txBody>
                  <a:tcPr marL="68580" marR="68580" marT="0" marB="0" anchor="ctr"/>
                </a:tc>
              </a:tr>
              <a:tr h="587829">
                <a:tc>
                  <a:txBody>
                    <a:bodyPr/>
                    <a:lstStyle/>
                    <a:p>
                      <a:pPr marL="274320" marR="0">
                        <a:spcBef>
                          <a:spcPts val="600"/>
                        </a:spcBef>
                        <a:spcAft>
                          <a:spcPts val="600"/>
                        </a:spcAft>
                      </a:pPr>
                      <a:r>
                        <a:rPr lang="en-US" sz="1400" dirty="0">
                          <a:effectLst/>
                        </a:rPr>
                        <a:t>Years 1 – 5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100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100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100</a:t>
                      </a:r>
                      <a:endParaRPr lang="en-US" sz="1400" dirty="0">
                        <a:effectLst/>
                        <a:latin typeface="Calibri"/>
                        <a:ea typeface="Calibri"/>
                        <a:cs typeface="Arial"/>
                      </a:endParaRPr>
                    </a:p>
                  </a:txBody>
                  <a:tcPr marL="68580" marR="68580" marT="0" marB="0" anchor="ctr"/>
                </a:tc>
              </a:tr>
              <a:tr h="587829">
                <a:tc>
                  <a:txBody>
                    <a:bodyPr/>
                    <a:lstStyle/>
                    <a:p>
                      <a:pPr marL="274320" marR="0">
                        <a:spcBef>
                          <a:spcPts val="600"/>
                        </a:spcBef>
                        <a:spcAft>
                          <a:spcPts val="600"/>
                        </a:spcAft>
                      </a:pPr>
                      <a:r>
                        <a:rPr lang="en-US" sz="1400" dirty="0">
                          <a:effectLst/>
                        </a:rPr>
                        <a:t>Years 6 – 10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200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200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200</a:t>
                      </a:r>
                      <a:endParaRPr lang="en-US" sz="1400" dirty="0">
                        <a:effectLst/>
                        <a:latin typeface="Calibri"/>
                        <a:ea typeface="Calibri"/>
                        <a:cs typeface="Arial"/>
                      </a:endParaRPr>
                    </a:p>
                  </a:txBody>
                  <a:tcPr marL="68580" marR="68580" marT="0" marB="0" anchor="ctr"/>
                </a:tc>
              </a:tr>
              <a:tr h="685800">
                <a:tc>
                  <a:txBody>
                    <a:bodyPr/>
                    <a:lstStyle/>
                    <a:p>
                      <a:pPr marL="274320" marR="0">
                        <a:spcBef>
                          <a:spcPts val="600"/>
                        </a:spcBef>
                        <a:spcAft>
                          <a:spcPts val="600"/>
                        </a:spcAft>
                      </a:pPr>
                      <a:r>
                        <a:rPr lang="en-US" sz="1400" dirty="0">
                          <a:effectLst/>
                        </a:rPr>
                        <a:t>Years 11 – 20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300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300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300</a:t>
                      </a:r>
                      <a:endParaRPr lang="en-US" sz="1400" dirty="0">
                        <a:effectLst/>
                        <a:latin typeface="Calibri"/>
                        <a:ea typeface="Calibri"/>
                        <a:cs typeface="Arial"/>
                      </a:endParaRPr>
                    </a:p>
                  </a:txBody>
                  <a:tcPr marL="68580" marR="68580" marT="0" marB="0" anchor="ctr"/>
                </a:tc>
              </a:tr>
              <a:tr h="685800">
                <a:tc>
                  <a:txBody>
                    <a:bodyPr/>
                    <a:lstStyle/>
                    <a:p>
                      <a:pPr marL="274320" marR="0">
                        <a:spcBef>
                          <a:spcPts val="600"/>
                        </a:spcBef>
                        <a:spcAft>
                          <a:spcPts val="600"/>
                        </a:spcAft>
                      </a:pPr>
                      <a:r>
                        <a:rPr lang="en-US" sz="1400" dirty="0">
                          <a:effectLst/>
                        </a:rPr>
                        <a:t>Years 21 – 30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400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400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400</a:t>
                      </a:r>
                      <a:endParaRPr lang="en-US" sz="1400" dirty="0">
                        <a:effectLst/>
                        <a:latin typeface="Calibri"/>
                        <a:ea typeface="Calibri"/>
                        <a:cs typeface="Arial"/>
                      </a:endParaRPr>
                    </a:p>
                  </a:txBody>
                  <a:tcPr marL="68580" marR="68580" marT="0" marB="0" anchor="ctr"/>
                </a:tc>
              </a:tr>
              <a:tr h="685800">
                <a:tc>
                  <a:txBody>
                    <a:bodyPr/>
                    <a:lstStyle/>
                    <a:p>
                      <a:pPr marL="274320" marR="0">
                        <a:spcBef>
                          <a:spcPts val="600"/>
                        </a:spcBef>
                        <a:spcAft>
                          <a:spcPts val="600"/>
                        </a:spcAft>
                      </a:pPr>
                      <a:r>
                        <a:rPr lang="en-US" sz="1400" dirty="0">
                          <a:effectLst/>
                        </a:rPr>
                        <a:t>Years 31 – 40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N/A</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500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500</a:t>
                      </a:r>
                      <a:endParaRPr lang="en-US" sz="1400" dirty="0">
                        <a:effectLst/>
                        <a:latin typeface="Calibri"/>
                        <a:ea typeface="Calibri"/>
                        <a:cs typeface="Arial"/>
                      </a:endParaRPr>
                    </a:p>
                  </a:txBody>
                  <a:tcPr marL="68580" marR="68580" marT="0" marB="0" anchor="ctr"/>
                </a:tc>
              </a:tr>
              <a:tr h="587829">
                <a:tc>
                  <a:txBody>
                    <a:bodyPr/>
                    <a:lstStyle/>
                    <a:p>
                      <a:pPr marL="274320" marR="0">
                        <a:spcBef>
                          <a:spcPts val="600"/>
                        </a:spcBef>
                        <a:spcAft>
                          <a:spcPts val="600"/>
                        </a:spcAft>
                      </a:pPr>
                      <a:r>
                        <a:rPr lang="en-US" sz="1400" dirty="0">
                          <a:effectLst/>
                        </a:rPr>
                        <a:t>Years 41 – 50 </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N/A</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N/A</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a:effectLst/>
                        </a:rPr>
                        <a:t>600</a:t>
                      </a:r>
                      <a:endParaRPr lang="en-US" sz="14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27517108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6" y="0"/>
            <a:ext cx="912899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52305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Middle Deschutes River</a:t>
            </a:r>
          </a:p>
          <a:p>
            <a:pPr algn="ctr" eaLnBrk="1" hangingPunct="1">
              <a:spcBef>
                <a:spcPts val="0"/>
              </a:spcBef>
              <a:spcAft>
                <a:spcPts val="0"/>
              </a:spcAft>
              <a:buFont typeface="Wingdings" pitchFamily="2" charset="2"/>
              <a:buNone/>
              <a:defRPr/>
            </a:pPr>
            <a:endParaRPr lang="en-US" sz="5400"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No alternatives identified</a:t>
            </a:r>
          </a:p>
          <a:p>
            <a:pPr eaLnBrk="1" hangingPunct="1">
              <a:spcBef>
                <a:spcPts val="0"/>
              </a:spcBef>
              <a:spcAft>
                <a:spcPts val="0"/>
              </a:spcAft>
              <a:buClr>
                <a:schemeClr val="tx1"/>
              </a:buClr>
              <a:buFont typeface="Wingdings" panose="05000000000000000000" pitchFamily="2" charset="2"/>
              <a:buChar char="§"/>
              <a:defRPr/>
            </a:pPr>
            <a:endParaRPr lang="en-US"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Winter flow in the upper Deschutes River is priority use for conserved water under all alternatives  </a:t>
            </a:r>
            <a:endParaRPr lang="en-US" dirty="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23061462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571500" y="685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Crescent Creek</a:t>
            </a:r>
          </a:p>
          <a:p>
            <a:pPr algn="ctr" eaLnBrk="1" hangingPunct="1">
              <a:spcBef>
                <a:spcPts val="0"/>
              </a:spcBef>
              <a:spcAft>
                <a:spcPts val="0"/>
              </a:spcAft>
              <a:buFont typeface="Wingdings" pitchFamily="2" charset="2"/>
              <a:buNone/>
              <a:defRPr/>
            </a:pPr>
            <a:r>
              <a:rPr lang="en-US" sz="5400" dirty="0" smtClean="0">
                <a:latin typeface="Candara" pitchFamily="34" charset="0"/>
              </a:rPr>
              <a:t>Little Deschutes River</a:t>
            </a:r>
          </a:p>
          <a:p>
            <a:pPr eaLnBrk="1" hangingPunct="1">
              <a:spcBef>
                <a:spcPts val="0"/>
              </a:spcBef>
              <a:spcAft>
                <a:spcPts val="0"/>
              </a:spcAft>
              <a:buClr>
                <a:schemeClr val="tx1"/>
              </a:buClr>
              <a:buFont typeface="Wingdings" panose="05000000000000000000" pitchFamily="2" charset="2"/>
              <a:buChar char="§"/>
              <a:defRPr/>
            </a:pPr>
            <a:endParaRPr lang="en-US" sz="3600"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One alternative related to winter flows</a:t>
            </a:r>
          </a:p>
          <a:p>
            <a:pPr eaLnBrk="1" hangingPunct="1">
              <a:spcBef>
                <a:spcPts val="0"/>
              </a:spcBef>
              <a:spcAft>
                <a:spcPts val="0"/>
              </a:spcAft>
              <a:buClr>
                <a:schemeClr val="tx1"/>
              </a:buClr>
              <a:buFont typeface="Wingdings" panose="05000000000000000000" pitchFamily="2" charset="2"/>
              <a:buChar char="§"/>
              <a:defRPr/>
            </a:pPr>
            <a:endParaRPr lang="en-US"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Refinement of summer flows to be addressed through adaptive management</a:t>
            </a:r>
          </a:p>
          <a:p>
            <a:pPr eaLnBrk="1" hangingPunct="1">
              <a:spcBef>
                <a:spcPts val="0"/>
              </a:spcBef>
              <a:spcAft>
                <a:spcPts val="0"/>
              </a:spcAft>
              <a:buClr>
                <a:schemeClr val="tx1"/>
              </a:buClr>
              <a:buFont typeface="Wingdings" panose="05000000000000000000" pitchFamily="2" charset="2"/>
              <a:buChar char="§"/>
              <a:defRPr/>
            </a:pPr>
            <a:endParaRPr lang="en-US" sz="3600" dirty="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6990944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graphicFrame>
        <p:nvGraphicFramePr>
          <p:cNvPr id="2" name="Table 1"/>
          <p:cNvGraphicFramePr>
            <a:graphicFrameLocks noGrp="1"/>
          </p:cNvGraphicFramePr>
          <p:nvPr>
            <p:extLst>
              <p:ext uri="{D42A27DB-BD31-4B8C-83A1-F6EECF244321}">
                <p14:modId xmlns:p14="http://schemas.microsoft.com/office/powerpoint/2010/main" val="1052287824"/>
              </p:ext>
            </p:extLst>
          </p:nvPr>
        </p:nvGraphicFramePr>
        <p:xfrm>
          <a:off x="1" y="-13648"/>
          <a:ext cx="9143999" cy="6871648"/>
        </p:xfrm>
        <a:graphic>
          <a:graphicData uri="http://schemas.openxmlformats.org/drawingml/2006/table">
            <a:tbl>
              <a:tblPr firstRow="1" firstCol="1" bandRow="1">
                <a:tableStyleId>{5C22544A-7EE6-4342-B048-85BDC9FD1C3A}</a:tableStyleId>
              </a:tblPr>
              <a:tblGrid>
                <a:gridCol w="3018366"/>
                <a:gridCol w="3018367"/>
                <a:gridCol w="3107266"/>
              </a:tblGrid>
              <a:tr h="1706623">
                <a:tc gridSpan="3">
                  <a:txBody>
                    <a:bodyPr/>
                    <a:lstStyle/>
                    <a:p>
                      <a:pPr marL="9144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mn-lt"/>
                          <a:ea typeface="+mn-ea"/>
                          <a:cs typeface="+mn-cs"/>
                        </a:rPr>
                        <a:t>Alternatives to the DBHCP for the Operation of Crescent Lake Reservoir</a:t>
                      </a:r>
                    </a:p>
                    <a:p>
                      <a:pPr marL="91440" algn="ctr"/>
                      <a:endParaRPr lang="en-US" sz="1000" dirty="0">
                        <a:effectLst/>
                        <a:latin typeface="Times New Roman"/>
                      </a:endParaRPr>
                    </a:p>
                  </a:txBody>
                  <a:tcPr marL="68580" marR="68580" marT="0" marB="0" anchor="ctr"/>
                </a:tc>
                <a:tc hMerge="1">
                  <a:txBody>
                    <a:bodyPr/>
                    <a:lstStyle/>
                    <a:p>
                      <a:pPr marL="91440" marR="0" algn="ctr">
                        <a:spcBef>
                          <a:spcPts val="0"/>
                        </a:spcBef>
                        <a:spcAft>
                          <a:spcPts val="600"/>
                        </a:spcAft>
                      </a:pPr>
                      <a:endParaRPr lang="en-US" sz="1000" dirty="0">
                        <a:effectLst/>
                        <a:latin typeface="Calibri"/>
                        <a:ea typeface="Calibri"/>
                        <a:cs typeface="Arial"/>
                      </a:endParaRPr>
                    </a:p>
                  </a:txBody>
                  <a:tcPr marL="68580" marR="68580" marT="0" marB="0" anchor="ctr"/>
                </a:tc>
                <a:tc hMerge="1">
                  <a:txBody>
                    <a:bodyPr/>
                    <a:lstStyle/>
                    <a:p>
                      <a:endParaRPr lang="en-US"/>
                    </a:p>
                  </a:txBody>
                  <a:tcPr/>
                </a:tc>
              </a:tr>
              <a:tr h="1473902">
                <a:tc rowSpan="2">
                  <a:txBody>
                    <a:bodyPr/>
                    <a:lstStyle/>
                    <a:p>
                      <a:pPr marL="91440" algn="ctr"/>
                      <a:r>
                        <a:rPr lang="en-US" sz="1400" dirty="0" smtClean="0">
                          <a:effectLst/>
                        </a:rPr>
                        <a:t>Dates</a:t>
                      </a:r>
                      <a:endParaRPr lang="en-US" sz="1400" dirty="0">
                        <a:effectLst/>
                        <a:latin typeface="Times New Roman"/>
                      </a:endParaRPr>
                    </a:p>
                  </a:txBody>
                  <a:tcPr marL="68580" marR="68580" marT="0" marB="0" anchor="ctr"/>
                </a:tc>
                <a:tc gridSpan="2">
                  <a:txBody>
                    <a:bodyPr/>
                    <a:lstStyle/>
                    <a:p>
                      <a:pPr marL="91440" marR="0" algn="ctr">
                        <a:spcBef>
                          <a:spcPts val="600"/>
                        </a:spcBef>
                        <a:spcAft>
                          <a:spcPts val="0"/>
                        </a:spcAft>
                      </a:pPr>
                      <a:r>
                        <a:rPr lang="en-US" sz="1400" b="1" dirty="0">
                          <a:effectLst/>
                        </a:rPr>
                        <a:t>Minimum </a:t>
                      </a:r>
                      <a:r>
                        <a:rPr lang="en-US" sz="1400" b="1" dirty="0" smtClean="0">
                          <a:effectLst/>
                        </a:rPr>
                        <a:t>Flow </a:t>
                      </a:r>
                      <a:endParaRPr lang="en-US" sz="1400" b="1" dirty="0">
                        <a:effectLst/>
                      </a:endParaRPr>
                    </a:p>
                    <a:p>
                      <a:pPr marL="91440" marR="0" algn="ctr">
                        <a:spcBef>
                          <a:spcPts val="0"/>
                        </a:spcBef>
                        <a:spcAft>
                          <a:spcPts val="600"/>
                        </a:spcAft>
                      </a:pPr>
                      <a:r>
                        <a:rPr lang="en-US" sz="1400" b="1" dirty="0">
                          <a:effectLst/>
                        </a:rPr>
                        <a:t>Below </a:t>
                      </a:r>
                      <a:r>
                        <a:rPr lang="en-US" sz="1400" b="1" dirty="0" smtClean="0">
                          <a:effectLst/>
                        </a:rPr>
                        <a:t>Crescent Lake </a:t>
                      </a:r>
                      <a:r>
                        <a:rPr lang="en-US" sz="1400" b="1" dirty="0">
                          <a:effectLst/>
                        </a:rPr>
                        <a:t>Dam (cfs)           </a:t>
                      </a:r>
                      <a:endParaRPr lang="en-US" sz="1400" b="1" dirty="0">
                        <a:effectLst/>
                        <a:latin typeface="Calibri"/>
                        <a:ea typeface="Calibri"/>
                        <a:cs typeface="Arial"/>
                      </a:endParaRPr>
                    </a:p>
                  </a:txBody>
                  <a:tcPr marL="68580" marR="68580" marT="0" marB="0" anchor="ctr"/>
                </a:tc>
                <a:tc hMerge="1">
                  <a:txBody>
                    <a:bodyPr/>
                    <a:lstStyle/>
                    <a:p>
                      <a:endParaRPr lang="en-US"/>
                    </a:p>
                  </a:txBody>
                  <a:tcPr/>
                </a:tc>
              </a:tr>
              <a:tr h="1163607">
                <a:tc vMerge="1">
                  <a:txBody>
                    <a:bodyPr/>
                    <a:lstStyle/>
                    <a:p>
                      <a:endParaRPr lang="en-US"/>
                    </a:p>
                  </a:txBody>
                  <a:tcPr/>
                </a:tc>
                <a:tc>
                  <a:txBody>
                    <a:bodyPr/>
                    <a:lstStyle/>
                    <a:p>
                      <a:pPr marL="91440" marR="0" algn="ctr">
                        <a:spcBef>
                          <a:spcPts val="0"/>
                        </a:spcBef>
                        <a:spcAft>
                          <a:spcPts val="0"/>
                        </a:spcAft>
                      </a:pPr>
                      <a:r>
                        <a:rPr lang="en-US" sz="1400" b="1" dirty="0">
                          <a:effectLst/>
                        </a:rPr>
                        <a:t>Proposed DBHCP </a:t>
                      </a:r>
                      <a:endParaRPr lang="en-US" sz="1400" b="1" dirty="0" smtClean="0">
                        <a:effectLst/>
                      </a:endParaRPr>
                    </a:p>
                    <a:p>
                      <a:pPr marL="91440" marR="0" algn="ctr">
                        <a:spcBef>
                          <a:spcPts val="0"/>
                        </a:spcBef>
                        <a:spcAft>
                          <a:spcPts val="0"/>
                        </a:spcAft>
                      </a:pPr>
                      <a:r>
                        <a:rPr lang="en-US" sz="1400" b="1" dirty="0" smtClean="0">
                          <a:effectLst/>
                        </a:rPr>
                        <a:t>Measure CC-1</a:t>
                      </a:r>
                      <a:endParaRPr lang="en-US" sz="1400" b="1" dirty="0">
                        <a:effectLst/>
                        <a:latin typeface="Calibri"/>
                        <a:ea typeface="Calibri"/>
                        <a:cs typeface="Arial"/>
                      </a:endParaRPr>
                    </a:p>
                  </a:txBody>
                  <a:tcPr marL="68580" marR="68580" marT="0" marB="0" anchor="ctr"/>
                </a:tc>
                <a:tc>
                  <a:txBody>
                    <a:bodyPr/>
                    <a:lstStyle/>
                    <a:p>
                      <a:pPr marL="91440" marR="0" algn="ctr">
                        <a:spcBef>
                          <a:spcPts val="0"/>
                        </a:spcBef>
                        <a:spcAft>
                          <a:spcPts val="0"/>
                        </a:spcAft>
                      </a:pPr>
                      <a:r>
                        <a:rPr lang="en-US" sz="1400" b="1" dirty="0" smtClean="0">
                          <a:effectLst/>
                        </a:rPr>
                        <a:t>Crescent Lake </a:t>
                      </a:r>
                    </a:p>
                    <a:p>
                      <a:pPr marL="91440" marR="0" algn="ctr">
                        <a:spcBef>
                          <a:spcPts val="0"/>
                        </a:spcBef>
                        <a:spcAft>
                          <a:spcPts val="0"/>
                        </a:spcAft>
                      </a:pPr>
                      <a:r>
                        <a:rPr lang="en-US" sz="1400" b="1" dirty="0" smtClean="0">
                          <a:effectLst/>
                        </a:rPr>
                        <a:t>Alternative</a:t>
                      </a:r>
                      <a:endParaRPr lang="en-US" sz="1400" b="1" dirty="0">
                        <a:effectLst/>
                        <a:latin typeface="Calibri"/>
                        <a:ea typeface="Calibri"/>
                        <a:cs typeface="Arial"/>
                      </a:endParaRPr>
                    </a:p>
                  </a:txBody>
                  <a:tcPr marL="68580" marR="68580" marT="0" marB="0" anchor="ctr"/>
                </a:tc>
              </a:tr>
              <a:tr h="1241181">
                <a:tc>
                  <a:txBody>
                    <a:bodyPr/>
                    <a:lstStyle/>
                    <a:p>
                      <a:pPr marL="274320" marR="0">
                        <a:spcBef>
                          <a:spcPts val="600"/>
                        </a:spcBef>
                        <a:spcAft>
                          <a:spcPts val="600"/>
                        </a:spcAft>
                      </a:pPr>
                      <a:r>
                        <a:rPr lang="en-US" sz="1400" dirty="0" smtClean="0">
                          <a:effectLst/>
                        </a:rPr>
                        <a:t>March 15 – November 30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smtClean="0">
                          <a:effectLst/>
                        </a:rPr>
                        <a:t>20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b="1" u="sng" dirty="0" smtClean="0">
                          <a:effectLst/>
                        </a:rPr>
                        <a:t>30</a:t>
                      </a:r>
                      <a:endParaRPr lang="en-US" sz="1400" b="1" u="sng" dirty="0">
                        <a:effectLst/>
                        <a:latin typeface="Calibri"/>
                        <a:ea typeface="Calibri"/>
                        <a:cs typeface="Arial"/>
                      </a:endParaRPr>
                    </a:p>
                  </a:txBody>
                  <a:tcPr marL="68580" marR="68580" marT="0" marB="0" anchor="ctr"/>
                </a:tc>
              </a:tr>
              <a:tr h="1286335">
                <a:tc>
                  <a:txBody>
                    <a:bodyPr/>
                    <a:lstStyle/>
                    <a:p>
                      <a:pPr marL="274320" marR="0">
                        <a:spcBef>
                          <a:spcPts val="600"/>
                        </a:spcBef>
                        <a:spcAft>
                          <a:spcPts val="600"/>
                        </a:spcAft>
                      </a:pPr>
                      <a:r>
                        <a:rPr lang="en-US" sz="1400" dirty="0" smtClean="0">
                          <a:effectLst/>
                        </a:rPr>
                        <a:t>December 1 – March 14</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smtClean="0">
                          <a:effectLst/>
                        </a:rPr>
                        <a:t>20</a:t>
                      </a:r>
                      <a:endParaRPr lang="en-US" sz="1400" dirty="0">
                        <a:effectLst/>
                        <a:latin typeface="Calibri"/>
                        <a:ea typeface="Calibri"/>
                        <a:cs typeface="Arial"/>
                      </a:endParaRPr>
                    </a:p>
                  </a:txBody>
                  <a:tcPr marL="68580" marR="68580" marT="0" marB="0" anchor="ctr"/>
                </a:tc>
                <a:tc>
                  <a:txBody>
                    <a:bodyPr/>
                    <a:lstStyle/>
                    <a:p>
                      <a:pPr marL="91440" marR="0" algn="ctr">
                        <a:spcBef>
                          <a:spcPts val="600"/>
                        </a:spcBef>
                        <a:spcAft>
                          <a:spcPts val="600"/>
                        </a:spcAft>
                      </a:pPr>
                      <a:r>
                        <a:rPr lang="en-US" sz="1400" dirty="0" smtClean="0">
                          <a:effectLst/>
                        </a:rPr>
                        <a:t>20</a:t>
                      </a:r>
                      <a:endParaRPr lang="en-US" sz="14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17187978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Whychus Creek</a:t>
            </a:r>
          </a:p>
          <a:p>
            <a:pPr algn="ctr" eaLnBrk="1" hangingPunct="1">
              <a:spcBef>
                <a:spcPts val="0"/>
              </a:spcBef>
              <a:spcAft>
                <a:spcPts val="0"/>
              </a:spcAft>
              <a:buFont typeface="Wingdings" pitchFamily="2" charset="2"/>
              <a:buNone/>
              <a:defRPr/>
            </a:pPr>
            <a:endParaRPr lang="en-US" sz="5400"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a:latin typeface="Candara" pitchFamily="34" charset="0"/>
              </a:rPr>
              <a:t>No </a:t>
            </a:r>
            <a:r>
              <a:rPr lang="en-US" dirty="0" smtClean="0">
                <a:latin typeface="Candara" pitchFamily="34" charset="0"/>
              </a:rPr>
              <a:t>alternatives identified</a:t>
            </a:r>
            <a:endParaRPr lang="en-US"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endParaRPr lang="en-US"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DBHCP already accomplishes complete piping of TSID canals  </a:t>
            </a:r>
            <a:endParaRPr lang="en-US" dirty="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26354922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Crooked River </a:t>
            </a:r>
          </a:p>
          <a:p>
            <a:pPr algn="ctr" eaLnBrk="1" hangingPunct="1">
              <a:spcBef>
                <a:spcPts val="0"/>
              </a:spcBef>
              <a:spcAft>
                <a:spcPts val="0"/>
              </a:spcAft>
              <a:buFont typeface="Wingdings" pitchFamily="2" charset="2"/>
              <a:buNone/>
              <a:defRPr/>
            </a:pPr>
            <a:endParaRPr lang="en-US"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One alternative identified thus far</a:t>
            </a:r>
          </a:p>
          <a:p>
            <a:pPr eaLnBrk="1" hangingPunct="1">
              <a:spcBef>
                <a:spcPts val="0"/>
              </a:spcBef>
              <a:spcAft>
                <a:spcPts val="0"/>
              </a:spcAft>
              <a:buClr>
                <a:schemeClr val="tx1"/>
              </a:buClr>
              <a:buFont typeface="Wingdings" panose="05000000000000000000" pitchFamily="2" charset="2"/>
              <a:buChar char="§"/>
              <a:defRPr/>
            </a:pPr>
            <a:endParaRPr lang="en-US"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Other alternatives are being developed </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0543748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Crooked River </a:t>
            </a:r>
          </a:p>
          <a:p>
            <a:pPr algn="ctr" eaLnBrk="1" hangingPunct="1">
              <a:spcBef>
                <a:spcPts val="0"/>
              </a:spcBef>
              <a:spcAft>
                <a:spcPts val="0"/>
              </a:spcAft>
              <a:buFont typeface="Wingdings" pitchFamily="2" charset="2"/>
              <a:buNone/>
              <a:defRPr/>
            </a:pPr>
            <a:endParaRPr lang="en-US" dirty="0" smtClean="0">
              <a:latin typeface="Candara" pitchFamily="34" charset="0"/>
            </a:endParaRPr>
          </a:p>
          <a:p>
            <a:pPr marL="0" indent="0" eaLnBrk="1" hangingPunct="1">
              <a:spcBef>
                <a:spcPts val="0"/>
              </a:spcBef>
              <a:spcAft>
                <a:spcPts val="0"/>
              </a:spcAft>
              <a:buClr>
                <a:schemeClr val="tx1"/>
              </a:buClr>
              <a:buNone/>
              <a:defRPr/>
            </a:pPr>
            <a:r>
              <a:rPr lang="en-US" b="1" dirty="0" smtClean="0">
                <a:latin typeface="Candara" pitchFamily="34" charset="0"/>
              </a:rPr>
              <a:t>Identified alternative </a:t>
            </a:r>
          </a:p>
          <a:p>
            <a:pPr eaLnBrk="1" hangingPunct="1">
              <a:spcBef>
                <a:spcPts val="0"/>
              </a:spcBef>
              <a:spcAft>
                <a:spcPts val="0"/>
              </a:spcAft>
              <a:buClr>
                <a:schemeClr val="tx1"/>
              </a:buClr>
              <a:buFont typeface="Wingdings" panose="05000000000000000000" pitchFamily="2" charset="2"/>
              <a:buChar char="§"/>
              <a:defRPr/>
            </a:pPr>
            <a:endParaRPr lang="en-US" sz="1600" b="1" dirty="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Secondary water right for uncontracted water</a:t>
            </a:r>
          </a:p>
          <a:p>
            <a:pPr eaLnBrk="1" hangingPunct="1">
              <a:spcBef>
                <a:spcPts val="0"/>
              </a:spcBef>
              <a:spcAft>
                <a:spcPts val="0"/>
              </a:spcAft>
              <a:buClr>
                <a:schemeClr val="tx1"/>
              </a:buClr>
              <a:buFont typeface="Wingdings" panose="05000000000000000000" pitchFamily="2" charset="2"/>
              <a:buChar char="§"/>
              <a:defRPr/>
            </a:pPr>
            <a:endParaRPr lang="en-US" dirty="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3574007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685800"/>
            <a:ext cx="8001000" cy="5622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Crooked River </a:t>
            </a:r>
          </a:p>
          <a:p>
            <a:pPr algn="ctr" eaLnBrk="1" hangingPunct="1">
              <a:spcBef>
                <a:spcPts val="0"/>
              </a:spcBef>
              <a:spcAft>
                <a:spcPts val="0"/>
              </a:spcAft>
              <a:buFont typeface="Wingdings" pitchFamily="2" charset="2"/>
              <a:buNone/>
              <a:defRPr/>
            </a:pPr>
            <a:endParaRPr lang="en-US" dirty="0" smtClean="0">
              <a:latin typeface="Candara" pitchFamily="34" charset="0"/>
            </a:endParaRPr>
          </a:p>
          <a:p>
            <a:pPr marL="0" indent="0" eaLnBrk="1" hangingPunct="1">
              <a:spcBef>
                <a:spcPts val="0"/>
              </a:spcBef>
              <a:spcAft>
                <a:spcPts val="0"/>
              </a:spcAft>
              <a:buClr>
                <a:schemeClr val="tx1"/>
              </a:buClr>
              <a:buNone/>
              <a:defRPr/>
            </a:pPr>
            <a:r>
              <a:rPr lang="en-US" b="1" dirty="0" smtClean="0">
                <a:latin typeface="Candara" pitchFamily="34" charset="0"/>
              </a:rPr>
              <a:t>Potential alternatives </a:t>
            </a:r>
          </a:p>
          <a:p>
            <a:pPr marL="0" indent="0" eaLnBrk="1" hangingPunct="1">
              <a:spcBef>
                <a:spcPts val="0"/>
              </a:spcBef>
              <a:spcAft>
                <a:spcPts val="0"/>
              </a:spcAft>
              <a:buClr>
                <a:schemeClr val="tx1"/>
              </a:buClr>
              <a:buNone/>
              <a:defRPr/>
            </a:pPr>
            <a:endParaRPr lang="en-US" sz="1600" b="1"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Different minimum flows and/or different allocations of contracted and uncontracted water</a:t>
            </a:r>
          </a:p>
          <a:p>
            <a:pPr eaLnBrk="1" hangingPunct="1">
              <a:spcBef>
                <a:spcPts val="0"/>
              </a:spcBef>
              <a:spcAft>
                <a:spcPts val="0"/>
              </a:spcAft>
              <a:buClr>
                <a:schemeClr val="tx1"/>
              </a:buClr>
              <a:buFont typeface="Wingdings" panose="05000000000000000000" pitchFamily="2" charset="2"/>
              <a:buChar char="§"/>
              <a:defRPr/>
            </a:pPr>
            <a:endParaRPr lang="en-US" sz="1600" dirty="0" smtClean="0">
              <a:latin typeface="Candara" pitchFamily="34" charset="0"/>
            </a:endParaRPr>
          </a:p>
          <a:p>
            <a:pPr eaLnBrk="1" hangingPunct="1">
              <a:spcBef>
                <a:spcPts val="0"/>
              </a:spcBef>
              <a:spcAft>
                <a:spcPts val="0"/>
              </a:spcAft>
              <a:buClr>
                <a:schemeClr val="tx1"/>
              </a:buClr>
              <a:buFont typeface="Wingdings" panose="05000000000000000000" pitchFamily="2" charset="2"/>
              <a:buChar char="§"/>
              <a:defRPr/>
            </a:pPr>
            <a:r>
              <a:rPr lang="en-US" dirty="0" smtClean="0">
                <a:latin typeface="Candara" pitchFamily="34" charset="0"/>
              </a:rPr>
              <a:t>Results of BSWG modeling will be used to refine DBHCP alternatives</a:t>
            </a:r>
          </a:p>
          <a:p>
            <a:pPr eaLnBrk="1" hangingPunct="1">
              <a:spcBef>
                <a:spcPts val="0"/>
              </a:spcBef>
              <a:spcAft>
                <a:spcPts val="0"/>
              </a:spcAft>
              <a:buClr>
                <a:schemeClr val="tx1"/>
              </a:buClr>
              <a:buFont typeface="Wingdings" panose="05000000000000000000" pitchFamily="2" charset="2"/>
              <a:buChar char="§"/>
              <a:defRPr/>
            </a:pPr>
            <a:endParaRPr lang="en-US" dirty="0">
              <a:latin typeface="Candara" pitchFamily="34" charset="0"/>
            </a:endParaRP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33504352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609600" y="1066800"/>
            <a:ext cx="8001000" cy="5241925"/>
          </a:xfrm>
        </p:spPr>
        <p:txBody>
          <a:bodyPr/>
          <a:lstStyle/>
          <a:p>
            <a:pPr algn="ctr" eaLnBrk="1" hangingPunct="1">
              <a:spcBef>
                <a:spcPts val="0"/>
              </a:spcBef>
              <a:spcAft>
                <a:spcPts val="0"/>
              </a:spcAft>
              <a:buFont typeface="Wingdings" pitchFamily="2" charset="2"/>
              <a:buNone/>
              <a:defRPr/>
            </a:pPr>
            <a:r>
              <a:rPr lang="en-US" sz="5400" dirty="0" smtClean="0">
                <a:latin typeface="Candara" pitchFamily="34" charset="0"/>
              </a:rPr>
              <a:t>STATUS AND </a:t>
            </a:r>
          </a:p>
          <a:p>
            <a:pPr algn="ctr" eaLnBrk="1" hangingPunct="1">
              <a:spcBef>
                <a:spcPts val="0"/>
              </a:spcBef>
              <a:spcAft>
                <a:spcPts val="0"/>
              </a:spcAft>
              <a:buFont typeface="Wingdings" pitchFamily="2" charset="2"/>
              <a:buNone/>
              <a:defRPr/>
            </a:pPr>
            <a:r>
              <a:rPr lang="en-US" sz="5400" dirty="0" smtClean="0">
                <a:latin typeface="Candara" pitchFamily="34" charset="0"/>
              </a:rPr>
              <a:t>SCHEDULE </a:t>
            </a:r>
          </a:p>
          <a:p>
            <a:pPr algn="ctr" eaLnBrk="1" hangingPunct="1">
              <a:spcBef>
                <a:spcPts val="0"/>
              </a:spcBef>
              <a:spcAft>
                <a:spcPts val="0"/>
              </a:spcAft>
              <a:buFont typeface="Wingdings" pitchFamily="2" charset="2"/>
              <a:buNone/>
              <a:defRPr/>
            </a:pPr>
            <a:r>
              <a:rPr lang="en-US" sz="5400" dirty="0" smtClean="0">
                <a:latin typeface="Candara" pitchFamily="34" charset="0"/>
              </a:rPr>
              <a:t>FOR NEPA </a:t>
            </a:r>
          </a:p>
          <a:p>
            <a:pPr algn="ctr" eaLnBrk="1" hangingPunct="1">
              <a:spcBef>
                <a:spcPts val="0"/>
              </a:spcBef>
              <a:spcAft>
                <a:spcPts val="0"/>
              </a:spcAft>
              <a:buFont typeface="Wingdings" pitchFamily="2" charset="2"/>
              <a:buNone/>
              <a:defRPr/>
            </a:pPr>
            <a:r>
              <a:rPr lang="en-US" sz="5400" dirty="0" smtClean="0">
                <a:latin typeface="Candara" pitchFamily="34" charset="0"/>
              </a:rPr>
              <a:t>COMPLIANCE</a:t>
            </a:r>
          </a:p>
        </p:txBody>
      </p:sp>
      <p:sp>
        <p:nvSpPr>
          <p:cNvPr id="13315" name="Text Box 5"/>
          <p:cNvSpPr txBox="1">
            <a:spLocks noChangeArrowheads="1"/>
          </p:cNvSpPr>
          <p:nvPr/>
        </p:nvSpPr>
        <p:spPr bwMode="auto">
          <a:xfrm>
            <a:off x="381000" y="6172200"/>
            <a:ext cx="838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eaLnBrk="1" hangingPunct="1">
              <a:spcBef>
                <a:spcPct val="0"/>
              </a:spcBef>
              <a:buClrTx/>
              <a:buSzTx/>
              <a:buFontTx/>
              <a:buNone/>
            </a:pPr>
            <a:r>
              <a:rPr lang="en-US" altLang="en-US" sz="1200" dirty="0">
                <a:solidFill>
                  <a:srgbClr val="FFFFFF"/>
                </a:solidFill>
                <a:latin typeface="Candara" pitchFamily="34" charset="0"/>
              </a:rPr>
              <a:t>DBHCP Working Group Meeting	 			      	                 December 14, 2017</a:t>
            </a:r>
          </a:p>
        </p:txBody>
      </p:sp>
    </p:spTree>
    <p:extLst>
      <p:ext uri="{BB962C8B-B14F-4D97-AF65-F5344CB8AC3E}">
        <p14:creationId xmlns:p14="http://schemas.microsoft.com/office/powerpoint/2010/main" val="604723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9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0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3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4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5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2980</TotalTime>
  <Words>3408</Words>
  <Application>Microsoft Office PowerPoint</Application>
  <PresentationFormat>On-screen Show (4:3)</PresentationFormat>
  <Paragraphs>545</Paragraphs>
  <Slides>62</Slides>
  <Notes>2</Notes>
  <HiddenSlides>0</HiddenSlides>
  <MMClips>0</MMClips>
  <ScaleCrop>false</ScaleCrop>
  <HeadingPairs>
    <vt:vector size="6" baseType="variant">
      <vt:variant>
        <vt:lpstr>Fonts Used</vt:lpstr>
      </vt:variant>
      <vt:variant>
        <vt:i4>6</vt:i4>
      </vt:variant>
      <vt:variant>
        <vt:lpstr>Theme</vt:lpstr>
      </vt:variant>
      <vt:variant>
        <vt:i4>31</vt:i4>
      </vt:variant>
      <vt:variant>
        <vt:lpstr>Slide Titles</vt:lpstr>
      </vt:variant>
      <vt:variant>
        <vt:i4>62</vt:i4>
      </vt:variant>
    </vt:vector>
  </HeadingPairs>
  <TitlesOfParts>
    <vt:vector size="99" baseType="lpstr">
      <vt:lpstr>Arial</vt:lpstr>
      <vt:lpstr>Calibri</vt:lpstr>
      <vt:lpstr>Candara</vt:lpstr>
      <vt:lpstr>Tahoma</vt:lpstr>
      <vt:lpstr>Times New Roman</vt:lpstr>
      <vt:lpstr>Wingdings</vt:lpstr>
      <vt:lpstr>Textured</vt:lpstr>
      <vt:lpstr>2_Textured</vt:lpstr>
      <vt:lpstr>1_Textured</vt:lpstr>
      <vt:lpstr>3_Textured</vt:lpstr>
      <vt:lpstr>4_Textured</vt:lpstr>
      <vt:lpstr>5_Textured</vt:lpstr>
      <vt:lpstr>6_Textured</vt:lpstr>
      <vt:lpstr>8_Textured</vt:lpstr>
      <vt:lpstr>7_Textured</vt:lpstr>
      <vt:lpstr>9_Textured</vt:lpstr>
      <vt:lpstr>10_Textured</vt:lpstr>
      <vt:lpstr>11_Textured</vt:lpstr>
      <vt:lpstr>12_Textured</vt:lpstr>
      <vt:lpstr>13_Textured</vt:lpstr>
      <vt:lpstr>14_Textured</vt:lpstr>
      <vt:lpstr>15_Textured</vt:lpstr>
      <vt:lpstr>16_Textured</vt:lpstr>
      <vt:lpstr>17_Textured</vt:lpstr>
      <vt:lpstr>18_Textured</vt:lpstr>
      <vt:lpstr>19_Textured</vt:lpstr>
      <vt:lpstr>20_Textured</vt:lpstr>
      <vt:lpstr>21_Textured</vt:lpstr>
      <vt:lpstr>22_Textured</vt:lpstr>
      <vt:lpstr>23_Textured</vt:lpstr>
      <vt:lpstr>24_Textured</vt:lpstr>
      <vt:lpstr>25_Textured</vt:lpstr>
      <vt:lpstr>26_Textured</vt:lpstr>
      <vt:lpstr>27_Textured</vt:lpstr>
      <vt:lpstr>28_Textured</vt:lpstr>
      <vt:lpstr>29_Textured</vt:lpstr>
      <vt:lpstr>30_Textured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Biota Pacific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Deschutes Basin HCP</dc:title>
  <dc:creator>Martin Vaughn</dc:creator>
  <cp:lastModifiedBy>Yancy Lind</cp:lastModifiedBy>
  <cp:revision>152</cp:revision>
  <cp:lastPrinted>2017-12-13T20:57:41Z</cp:lastPrinted>
  <dcterms:created xsi:type="dcterms:W3CDTF">2010-04-26T20:42:15Z</dcterms:created>
  <dcterms:modified xsi:type="dcterms:W3CDTF">2017-12-16T19:07:08Z</dcterms:modified>
</cp:coreProperties>
</file>