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 ContentType="image/tiff"/>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64" r:id="rId3"/>
    <p:sldMasterId id="2147483777" r:id="rId4"/>
    <p:sldMasterId id="2147483790" r:id="rId5"/>
  </p:sldMasterIdLst>
  <p:notesMasterIdLst>
    <p:notesMasterId r:id="rId27"/>
  </p:notesMasterIdLst>
  <p:sldIdLst>
    <p:sldId id="279" r:id="rId6"/>
    <p:sldId id="264" r:id="rId7"/>
    <p:sldId id="278" r:id="rId8"/>
    <p:sldId id="260" r:id="rId9"/>
    <p:sldId id="259" r:id="rId10"/>
    <p:sldId id="290" r:id="rId11"/>
    <p:sldId id="276" r:id="rId12"/>
    <p:sldId id="257" r:id="rId13"/>
    <p:sldId id="293" r:id="rId14"/>
    <p:sldId id="277" r:id="rId15"/>
    <p:sldId id="294" r:id="rId16"/>
    <p:sldId id="295" r:id="rId17"/>
    <p:sldId id="296" r:id="rId18"/>
    <p:sldId id="297" r:id="rId19"/>
    <p:sldId id="298" r:id="rId20"/>
    <p:sldId id="299" r:id="rId21"/>
    <p:sldId id="280" r:id="rId22"/>
    <p:sldId id="265" r:id="rId23"/>
    <p:sldId id="283" r:id="rId24"/>
    <p:sldId id="300" r:id="rId25"/>
    <p:sldId id="27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35" autoAdjust="0"/>
    <p:restoredTop sz="94660"/>
  </p:normalViewPr>
  <p:slideViewPr>
    <p:cSldViewPr>
      <p:cViewPr varScale="1">
        <p:scale>
          <a:sx n="68" d="100"/>
          <a:sy n="68" d="100"/>
        </p:scale>
        <p:origin x="768"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

</file>

<file path=ppt/charts/_rels/chart5.xml.rels><?xml version="1.0" encoding="UTF-8" standalone="yes"?>
<Relationships xmlns="http://schemas.openxmlformats.org/package/2006/relationships"><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1"/>
            </a:solidFill>
            <a:ln>
              <a:noFill/>
            </a:ln>
            <a:effectLst/>
          </c:spPr>
          <c:invertIfNegative val="0"/>
          <c:cat>
            <c:strRef>
              <c:f>'[Chart in Microsoft PowerPoint]Sheet1'!$G$4:$G$47</c:f>
              <c:strCache>
                <c:ptCount val="44"/>
                <c:pt idx="0">
                  <c:v>78</c:v>
                </c:pt>
                <c:pt idx="1">
                  <c:v>79</c:v>
                </c:pt>
                <c:pt idx="2">
                  <c:v>80</c:v>
                </c:pt>
                <c:pt idx="3">
                  <c:v>81</c:v>
                </c:pt>
                <c:pt idx="4">
                  <c:v>82</c:v>
                </c:pt>
                <c:pt idx="5">
                  <c:v>83</c:v>
                </c:pt>
                <c:pt idx="6">
                  <c:v>84</c:v>
                </c:pt>
                <c:pt idx="7">
                  <c:v>85</c:v>
                </c:pt>
                <c:pt idx="8">
                  <c:v>86</c:v>
                </c:pt>
                <c:pt idx="9">
                  <c:v>87</c:v>
                </c:pt>
                <c:pt idx="10">
                  <c:v>88</c:v>
                </c:pt>
                <c:pt idx="11">
                  <c:v>89</c:v>
                </c:pt>
                <c:pt idx="12">
                  <c:v>90</c:v>
                </c:pt>
                <c:pt idx="13">
                  <c:v>91</c:v>
                </c:pt>
                <c:pt idx="14">
                  <c:v>92</c:v>
                </c:pt>
                <c:pt idx="15">
                  <c:v>93</c:v>
                </c:pt>
                <c:pt idx="16">
                  <c:v>94</c:v>
                </c:pt>
                <c:pt idx="17">
                  <c:v>95</c:v>
                </c:pt>
                <c:pt idx="18">
                  <c:v>96</c:v>
                </c:pt>
                <c:pt idx="19">
                  <c:v>97</c:v>
                </c:pt>
                <c:pt idx="20">
                  <c:v>98</c:v>
                </c:pt>
                <c:pt idx="21">
                  <c:v>99</c:v>
                </c:pt>
                <c:pt idx="22">
                  <c:v>00</c:v>
                </c:pt>
                <c:pt idx="23">
                  <c:v>01</c:v>
                </c:pt>
                <c:pt idx="24">
                  <c:v>02</c:v>
                </c:pt>
                <c:pt idx="25">
                  <c:v>03</c:v>
                </c:pt>
                <c:pt idx="26">
                  <c:v>04</c:v>
                </c:pt>
                <c:pt idx="27">
                  <c:v>05</c:v>
                </c:pt>
                <c:pt idx="28">
                  <c:v>06</c:v>
                </c:pt>
                <c:pt idx="29">
                  <c:v>07</c:v>
                </c:pt>
                <c:pt idx="30">
                  <c:v>08</c:v>
                </c:pt>
                <c:pt idx="31">
                  <c:v>09</c:v>
                </c:pt>
                <c:pt idx="32">
                  <c:v>10</c:v>
                </c:pt>
                <c:pt idx="33">
                  <c:v>11</c:v>
                </c:pt>
                <c:pt idx="34">
                  <c:v>12</c:v>
                </c:pt>
                <c:pt idx="35">
                  <c:v>13</c:v>
                </c:pt>
                <c:pt idx="36">
                  <c:v>14</c:v>
                </c:pt>
                <c:pt idx="37">
                  <c:v>15</c:v>
                </c:pt>
                <c:pt idx="38">
                  <c:v>16</c:v>
                </c:pt>
                <c:pt idx="39">
                  <c:v>17</c:v>
                </c:pt>
                <c:pt idx="40">
                  <c:v>18</c:v>
                </c:pt>
                <c:pt idx="41">
                  <c:v>19</c:v>
                </c:pt>
                <c:pt idx="42">
                  <c:v>20</c:v>
                </c:pt>
                <c:pt idx="43">
                  <c:v>21</c:v>
                </c:pt>
              </c:strCache>
            </c:strRef>
          </c:cat>
          <c:val>
            <c:numRef>
              <c:f>'[Chart in Microsoft PowerPoint]Sheet1'!$B$4:$B$47</c:f>
              <c:numCache>
                <c:formatCode>#,##0</c:formatCode>
                <c:ptCount val="44"/>
                <c:pt idx="0">
                  <c:v>6600</c:v>
                </c:pt>
                <c:pt idx="1">
                  <c:v>2800</c:v>
                </c:pt>
                <c:pt idx="2">
                  <c:v>4200</c:v>
                </c:pt>
                <c:pt idx="3">
                  <c:v>4100</c:v>
                </c:pt>
                <c:pt idx="4">
                  <c:v>6900</c:v>
                </c:pt>
                <c:pt idx="5">
                  <c:v>6567</c:v>
                </c:pt>
                <c:pt idx="6" formatCode="General">
                  <c:v>8228</c:v>
                </c:pt>
                <c:pt idx="7" formatCode="General">
                  <c:v>7721</c:v>
                </c:pt>
                <c:pt idx="8" formatCode="General">
                  <c:v>9624</c:v>
                </c:pt>
                <c:pt idx="9" formatCode="General">
                  <c:v>6207</c:v>
                </c:pt>
                <c:pt idx="10" formatCode="General">
                  <c:v>5367</c:v>
                </c:pt>
                <c:pt idx="11">
                  <c:v>3546</c:v>
                </c:pt>
                <c:pt idx="12">
                  <c:v>4278</c:v>
                </c:pt>
                <c:pt idx="13">
                  <c:v>3653</c:v>
                </c:pt>
                <c:pt idx="14">
                  <c:v>4826</c:v>
                </c:pt>
                <c:pt idx="15" formatCode="General">
                  <c:v>904</c:v>
                </c:pt>
                <c:pt idx="16">
                  <c:v>1487</c:v>
                </c:pt>
                <c:pt idx="17" formatCode="General">
                  <c:v>482</c:v>
                </c:pt>
                <c:pt idx="18">
                  <c:v>1662</c:v>
                </c:pt>
                <c:pt idx="19">
                  <c:v>3458</c:v>
                </c:pt>
                <c:pt idx="20">
                  <c:v>1820</c:v>
                </c:pt>
                <c:pt idx="21">
                  <c:v>3800</c:v>
                </c:pt>
                <c:pt idx="22">
                  <c:v>4790</c:v>
                </c:pt>
                <c:pt idx="23">
                  <c:v>8985</c:v>
                </c:pt>
                <c:pt idx="24">
                  <c:v>8749</c:v>
                </c:pt>
                <c:pt idx="25">
                  <c:v>9363</c:v>
                </c:pt>
                <c:pt idx="26">
                  <c:v>5524</c:v>
                </c:pt>
                <c:pt idx="27">
                  <c:v>3161</c:v>
                </c:pt>
                <c:pt idx="28">
                  <c:v>3432</c:v>
                </c:pt>
                <c:pt idx="29">
                  <c:v>3986</c:v>
                </c:pt>
                <c:pt idx="30">
                  <c:v>3482</c:v>
                </c:pt>
                <c:pt idx="31">
                  <c:v>4048</c:v>
                </c:pt>
                <c:pt idx="32">
                  <c:v>4236</c:v>
                </c:pt>
                <c:pt idx="33">
                  <c:v>7257</c:v>
                </c:pt>
                <c:pt idx="34">
                  <c:v>5450</c:v>
                </c:pt>
                <c:pt idx="35">
                  <c:v>3749</c:v>
                </c:pt>
                <c:pt idx="36">
                  <c:v>3677</c:v>
                </c:pt>
                <c:pt idx="37">
                  <c:v>5358</c:v>
                </c:pt>
                <c:pt idx="38">
                  <c:v>2457</c:v>
                </c:pt>
                <c:pt idx="39">
                  <c:v>1196</c:v>
                </c:pt>
                <c:pt idx="40">
                  <c:v>1487</c:v>
                </c:pt>
                <c:pt idx="41">
                  <c:v>1604</c:v>
                </c:pt>
                <c:pt idx="42">
                  <c:v>1492</c:v>
                </c:pt>
                <c:pt idx="43">
                  <c:v>1932</c:v>
                </c:pt>
              </c:numCache>
            </c:numRef>
          </c:val>
          <c:extLst>
            <c:ext xmlns:c16="http://schemas.microsoft.com/office/drawing/2014/chart" uri="{C3380CC4-5D6E-409C-BE32-E72D297353CC}">
              <c16:uniqueId val="{00000000-882D-4F0A-A61F-3DAB3FB2F7FE}"/>
            </c:ext>
          </c:extLst>
        </c:ser>
        <c:dLbls>
          <c:showLegendKey val="0"/>
          <c:showVal val="0"/>
          <c:showCatName val="0"/>
          <c:showSerName val="0"/>
          <c:showPercent val="0"/>
          <c:showBubbleSize val="0"/>
        </c:dLbls>
        <c:gapWidth val="219"/>
        <c:overlap val="-27"/>
        <c:axId val="892461128"/>
        <c:axId val="892463480"/>
      </c:barChart>
      <c:catAx>
        <c:axId val="89246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2463480"/>
        <c:crosses val="autoZero"/>
        <c:auto val="1"/>
        <c:lblAlgn val="ctr"/>
        <c:lblOffset val="100"/>
        <c:noMultiLvlLbl val="0"/>
      </c:catAx>
      <c:valAx>
        <c:axId val="892463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924611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'[Chart in Microsoft PowerPoint]Sheet1'!$G$4:$G$47</c:f>
              <c:strCache>
                <c:ptCount val="44"/>
                <c:pt idx="0">
                  <c:v>78</c:v>
                </c:pt>
                <c:pt idx="1">
                  <c:v>79</c:v>
                </c:pt>
                <c:pt idx="2">
                  <c:v>80</c:v>
                </c:pt>
                <c:pt idx="3">
                  <c:v>81</c:v>
                </c:pt>
                <c:pt idx="4">
                  <c:v>82</c:v>
                </c:pt>
                <c:pt idx="5">
                  <c:v>83</c:v>
                </c:pt>
                <c:pt idx="6">
                  <c:v>84</c:v>
                </c:pt>
                <c:pt idx="7">
                  <c:v>85</c:v>
                </c:pt>
                <c:pt idx="8">
                  <c:v>86</c:v>
                </c:pt>
                <c:pt idx="9">
                  <c:v>87</c:v>
                </c:pt>
                <c:pt idx="10">
                  <c:v>88</c:v>
                </c:pt>
                <c:pt idx="11">
                  <c:v>89</c:v>
                </c:pt>
                <c:pt idx="12">
                  <c:v>90</c:v>
                </c:pt>
                <c:pt idx="13">
                  <c:v>91</c:v>
                </c:pt>
                <c:pt idx="14">
                  <c:v>92</c:v>
                </c:pt>
                <c:pt idx="15">
                  <c:v>93</c:v>
                </c:pt>
                <c:pt idx="16">
                  <c:v>94</c:v>
                </c:pt>
                <c:pt idx="17">
                  <c:v>95</c:v>
                </c:pt>
                <c:pt idx="18">
                  <c:v>96</c:v>
                </c:pt>
                <c:pt idx="19">
                  <c:v>97</c:v>
                </c:pt>
                <c:pt idx="20">
                  <c:v>98</c:v>
                </c:pt>
                <c:pt idx="21">
                  <c:v>99</c:v>
                </c:pt>
                <c:pt idx="22">
                  <c:v>00</c:v>
                </c:pt>
                <c:pt idx="23">
                  <c:v>01</c:v>
                </c:pt>
                <c:pt idx="24">
                  <c:v>02</c:v>
                </c:pt>
                <c:pt idx="25">
                  <c:v>03</c:v>
                </c:pt>
                <c:pt idx="26">
                  <c:v>04</c:v>
                </c:pt>
                <c:pt idx="27">
                  <c:v>05</c:v>
                </c:pt>
                <c:pt idx="28">
                  <c:v>06</c:v>
                </c:pt>
                <c:pt idx="29">
                  <c:v>07</c:v>
                </c:pt>
                <c:pt idx="30">
                  <c:v>08</c:v>
                </c:pt>
                <c:pt idx="31">
                  <c:v>09</c:v>
                </c:pt>
                <c:pt idx="32">
                  <c:v>10</c:v>
                </c:pt>
                <c:pt idx="33">
                  <c:v>11</c:v>
                </c:pt>
                <c:pt idx="34">
                  <c:v>12</c:v>
                </c:pt>
                <c:pt idx="35">
                  <c:v>13</c:v>
                </c:pt>
                <c:pt idx="36">
                  <c:v>14</c:v>
                </c:pt>
                <c:pt idx="37">
                  <c:v>15</c:v>
                </c:pt>
                <c:pt idx="38">
                  <c:v>16</c:v>
                </c:pt>
                <c:pt idx="39">
                  <c:v>17</c:v>
                </c:pt>
                <c:pt idx="40">
                  <c:v>18</c:v>
                </c:pt>
                <c:pt idx="41">
                  <c:v>19</c:v>
                </c:pt>
                <c:pt idx="42">
                  <c:v>20</c:v>
                </c:pt>
                <c:pt idx="43">
                  <c:v>21</c:v>
                </c:pt>
              </c:strCache>
            </c:strRef>
          </c:cat>
          <c:val>
            <c:numRef>
              <c:f>'[Chart in Microsoft PowerPoint]Sheet1'!$D$4:$D$47</c:f>
              <c:numCache>
                <c:formatCode>General</c:formatCode>
                <c:ptCount val="44"/>
                <c:pt idx="0">
                  <c:v>900</c:v>
                </c:pt>
                <c:pt idx="1">
                  <c:v>300</c:v>
                </c:pt>
                <c:pt idx="2">
                  <c:v>600</c:v>
                </c:pt>
                <c:pt idx="3">
                  <c:v>500</c:v>
                </c:pt>
                <c:pt idx="4">
                  <c:v>1200</c:v>
                </c:pt>
                <c:pt idx="5">
                  <c:v>1249</c:v>
                </c:pt>
                <c:pt idx="6">
                  <c:v>7684</c:v>
                </c:pt>
                <c:pt idx="7">
                  <c:v>3824</c:v>
                </c:pt>
                <c:pt idx="8">
                  <c:v>5056</c:v>
                </c:pt>
                <c:pt idx="9">
                  <c:v>9803</c:v>
                </c:pt>
                <c:pt idx="10" formatCode="#,##0">
                  <c:v>8367</c:v>
                </c:pt>
                <c:pt idx="11" formatCode="#,##0">
                  <c:v>2909</c:v>
                </c:pt>
                <c:pt idx="12" formatCode="#,##0">
                  <c:v>3659</c:v>
                </c:pt>
                <c:pt idx="13" formatCode="#,##0">
                  <c:v>2852</c:v>
                </c:pt>
                <c:pt idx="14" formatCode="#,##0">
                  <c:v>8409</c:v>
                </c:pt>
                <c:pt idx="15" formatCode="#,##0">
                  <c:v>4261</c:v>
                </c:pt>
                <c:pt idx="16" formatCode="#,##0">
                  <c:v>4293</c:v>
                </c:pt>
                <c:pt idx="17" formatCode="#,##0">
                  <c:v>4391</c:v>
                </c:pt>
                <c:pt idx="18" formatCode="#,##0">
                  <c:v>11855</c:v>
                </c:pt>
                <c:pt idx="19" formatCode="#,##0">
                  <c:v>23618</c:v>
                </c:pt>
                <c:pt idx="20" formatCode="#,##0">
                  <c:v>17703</c:v>
                </c:pt>
                <c:pt idx="21" formatCode="#,##0">
                  <c:v>11110</c:v>
                </c:pt>
                <c:pt idx="22" formatCode="#,##0">
                  <c:v>13785</c:v>
                </c:pt>
                <c:pt idx="23" formatCode="#,##0">
                  <c:v>15072</c:v>
                </c:pt>
                <c:pt idx="24" formatCode="#,##0">
                  <c:v>25263</c:v>
                </c:pt>
                <c:pt idx="25" formatCode="#,##0">
                  <c:v>15203</c:v>
                </c:pt>
                <c:pt idx="26" formatCode="#,##0">
                  <c:v>6543</c:v>
                </c:pt>
                <c:pt idx="27" formatCode="#,##0">
                  <c:v>4972</c:v>
                </c:pt>
                <c:pt idx="28" formatCode="#,##0">
                  <c:v>4838</c:v>
                </c:pt>
                <c:pt idx="29" formatCode="#,##0">
                  <c:v>19189</c:v>
                </c:pt>
                <c:pt idx="30" formatCode="#,##0">
                  <c:v>7929</c:v>
                </c:pt>
                <c:pt idx="31" formatCode="#,##0">
                  <c:v>9498</c:v>
                </c:pt>
                <c:pt idx="32" formatCode="#,##0">
                  <c:v>15768</c:v>
                </c:pt>
                <c:pt idx="33" formatCode="#,##0">
                  <c:v>5101</c:v>
                </c:pt>
                <c:pt idx="34" formatCode="#,##0">
                  <c:v>5363</c:v>
                </c:pt>
                <c:pt idx="35" formatCode="#,##0">
                  <c:v>4336</c:v>
                </c:pt>
                <c:pt idx="36" formatCode="#,##0">
                  <c:v>2884</c:v>
                </c:pt>
                <c:pt idx="37" formatCode="#,##0">
                  <c:v>2002</c:v>
                </c:pt>
                <c:pt idx="38" formatCode="#,##0">
                  <c:v>1926</c:v>
                </c:pt>
                <c:pt idx="39">
                  <c:v>553</c:v>
                </c:pt>
                <c:pt idx="40" formatCode="#,##0">
                  <c:v>1039</c:v>
                </c:pt>
                <c:pt idx="41" formatCode="#,##0">
                  <c:v>457</c:v>
                </c:pt>
                <c:pt idx="42" formatCode="#,##0">
                  <c:v>1898</c:v>
                </c:pt>
                <c:pt idx="43" formatCode="#,##0">
                  <c:v>1987</c:v>
                </c:pt>
              </c:numCache>
            </c:numRef>
          </c:val>
          <c:extLst>
            <c:ext xmlns:c16="http://schemas.microsoft.com/office/drawing/2014/chart" uri="{C3380CC4-5D6E-409C-BE32-E72D297353CC}">
              <c16:uniqueId val="{00000000-01FD-41D3-A0C9-6712931F4A5C}"/>
            </c:ext>
          </c:extLst>
        </c:ser>
        <c:dLbls>
          <c:showLegendKey val="0"/>
          <c:showVal val="0"/>
          <c:showCatName val="0"/>
          <c:showSerName val="0"/>
          <c:showPercent val="0"/>
          <c:showBubbleSize val="0"/>
        </c:dLbls>
        <c:gapWidth val="219"/>
        <c:overlap val="-27"/>
        <c:axId val="105312496"/>
        <c:axId val="105314848"/>
      </c:barChart>
      <c:catAx>
        <c:axId val="10531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5314848"/>
        <c:crosses val="autoZero"/>
        <c:auto val="1"/>
        <c:lblAlgn val="ctr"/>
        <c:lblOffset val="100"/>
        <c:noMultiLvlLbl val="0"/>
      </c:catAx>
      <c:valAx>
        <c:axId val="10531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5312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1"/>
            </a:solidFill>
            <a:ln>
              <a:noFill/>
            </a:ln>
            <a:effectLst/>
          </c:spPr>
          <c:invertIfNegative val="0"/>
          <c:cat>
            <c:strRef>
              <c:f>'[Chart in Microsoft PowerPoint]Sheet1'!$G$4:$G$47</c:f>
              <c:strCache>
                <c:ptCount val="44"/>
                <c:pt idx="0">
                  <c:v>78</c:v>
                </c:pt>
                <c:pt idx="1">
                  <c:v>79</c:v>
                </c:pt>
                <c:pt idx="2">
                  <c:v>80</c:v>
                </c:pt>
                <c:pt idx="3">
                  <c:v>81</c:v>
                </c:pt>
                <c:pt idx="4">
                  <c:v>82</c:v>
                </c:pt>
                <c:pt idx="5">
                  <c:v>83</c:v>
                </c:pt>
                <c:pt idx="6">
                  <c:v>84</c:v>
                </c:pt>
                <c:pt idx="7">
                  <c:v>85</c:v>
                </c:pt>
                <c:pt idx="8">
                  <c:v>86</c:v>
                </c:pt>
                <c:pt idx="9">
                  <c:v>87</c:v>
                </c:pt>
                <c:pt idx="10">
                  <c:v>88</c:v>
                </c:pt>
                <c:pt idx="11">
                  <c:v>89</c:v>
                </c:pt>
                <c:pt idx="12">
                  <c:v>90</c:v>
                </c:pt>
                <c:pt idx="13">
                  <c:v>91</c:v>
                </c:pt>
                <c:pt idx="14">
                  <c:v>92</c:v>
                </c:pt>
                <c:pt idx="15">
                  <c:v>93</c:v>
                </c:pt>
                <c:pt idx="16">
                  <c:v>94</c:v>
                </c:pt>
                <c:pt idx="17">
                  <c:v>95</c:v>
                </c:pt>
                <c:pt idx="18">
                  <c:v>96</c:v>
                </c:pt>
                <c:pt idx="19">
                  <c:v>97</c:v>
                </c:pt>
                <c:pt idx="20">
                  <c:v>98</c:v>
                </c:pt>
                <c:pt idx="21">
                  <c:v>99</c:v>
                </c:pt>
                <c:pt idx="22">
                  <c:v>00</c:v>
                </c:pt>
                <c:pt idx="23">
                  <c:v>01</c:v>
                </c:pt>
                <c:pt idx="24">
                  <c:v>02</c:v>
                </c:pt>
                <c:pt idx="25">
                  <c:v>03</c:v>
                </c:pt>
                <c:pt idx="26">
                  <c:v>04</c:v>
                </c:pt>
                <c:pt idx="27">
                  <c:v>05</c:v>
                </c:pt>
                <c:pt idx="28">
                  <c:v>06</c:v>
                </c:pt>
                <c:pt idx="29">
                  <c:v>07</c:v>
                </c:pt>
                <c:pt idx="30">
                  <c:v>08</c:v>
                </c:pt>
                <c:pt idx="31">
                  <c:v>09</c:v>
                </c:pt>
                <c:pt idx="32">
                  <c:v>10</c:v>
                </c:pt>
                <c:pt idx="33">
                  <c:v>11</c:v>
                </c:pt>
                <c:pt idx="34">
                  <c:v>12</c:v>
                </c:pt>
                <c:pt idx="35">
                  <c:v>13</c:v>
                </c:pt>
                <c:pt idx="36">
                  <c:v>14</c:v>
                </c:pt>
                <c:pt idx="37">
                  <c:v>15</c:v>
                </c:pt>
                <c:pt idx="38">
                  <c:v>16</c:v>
                </c:pt>
                <c:pt idx="39">
                  <c:v>17</c:v>
                </c:pt>
                <c:pt idx="40">
                  <c:v>18</c:v>
                </c:pt>
                <c:pt idx="41">
                  <c:v>19</c:v>
                </c:pt>
                <c:pt idx="42">
                  <c:v>20</c:v>
                </c:pt>
                <c:pt idx="43">
                  <c:v>21</c:v>
                </c:pt>
              </c:strCache>
            </c:strRef>
          </c:cat>
          <c:val>
            <c:numRef>
              <c:f>'[Chart in Microsoft PowerPoint]Sheet1'!$C$4:$C$47</c:f>
              <c:numCache>
                <c:formatCode>#,##0</c:formatCode>
                <c:ptCount val="44"/>
                <c:pt idx="0">
                  <c:v>6100</c:v>
                </c:pt>
                <c:pt idx="1">
                  <c:v>3200</c:v>
                </c:pt>
                <c:pt idx="2">
                  <c:v>5400</c:v>
                </c:pt>
                <c:pt idx="3">
                  <c:v>5500</c:v>
                </c:pt>
                <c:pt idx="4">
                  <c:v>3800</c:v>
                </c:pt>
                <c:pt idx="5">
                  <c:v>3524</c:v>
                </c:pt>
                <c:pt idx="6">
                  <c:v>7250</c:v>
                </c:pt>
                <c:pt idx="7">
                  <c:v>7563</c:v>
                </c:pt>
                <c:pt idx="8">
                  <c:v>7382</c:v>
                </c:pt>
                <c:pt idx="9">
                  <c:v>9064</c:v>
                </c:pt>
                <c:pt idx="10">
                  <c:v>9209</c:v>
                </c:pt>
                <c:pt idx="11">
                  <c:v>3849</c:v>
                </c:pt>
                <c:pt idx="12">
                  <c:v>2758</c:v>
                </c:pt>
                <c:pt idx="13">
                  <c:v>1990</c:v>
                </c:pt>
                <c:pt idx="14">
                  <c:v>3778</c:v>
                </c:pt>
                <c:pt idx="15">
                  <c:v>2539</c:v>
                </c:pt>
                <c:pt idx="16">
                  <c:v>1159</c:v>
                </c:pt>
                <c:pt idx="17">
                  <c:v>1781</c:v>
                </c:pt>
                <c:pt idx="18">
                  <c:v>2708</c:v>
                </c:pt>
                <c:pt idx="19">
                  <c:v>5932</c:v>
                </c:pt>
                <c:pt idx="20">
                  <c:v>5042</c:v>
                </c:pt>
                <c:pt idx="21">
                  <c:v>3527</c:v>
                </c:pt>
                <c:pt idx="22">
                  <c:v>2628</c:v>
                </c:pt>
                <c:pt idx="23">
                  <c:v>4380</c:v>
                </c:pt>
                <c:pt idx="24">
                  <c:v>9373</c:v>
                </c:pt>
                <c:pt idx="25">
                  <c:v>8880</c:v>
                </c:pt>
                <c:pt idx="26">
                  <c:v>5265</c:v>
                </c:pt>
                <c:pt idx="27">
                  <c:v>4354</c:v>
                </c:pt>
                <c:pt idx="28">
                  <c:v>5868</c:v>
                </c:pt>
                <c:pt idx="29">
                  <c:v>6589</c:v>
                </c:pt>
                <c:pt idx="30">
                  <c:v>6120</c:v>
                </c:pt>
                <c:pt idx="31">
                  <c:v>5497</c:v>
                </c:pt>
                <c:pt idx="32">
                  <c:v>9557</c:v>
                </c:pt>
                <c:pt idx="33">
                  <c:v>4799</c:v>
                </c:pt>
                <c:pt idx="34">
                  <c:v>4063</c:v>
                </c:pt>
                <c:pt idx="35">
                  <c:v>4903</c:v>
                </c:pt>
                <c:pt idx="36">
                  <c:v>2523</c:v>
                </c:pt>
                <c:pt idx="37">
                  <c:v>3154</c:v>
                </c:pt>
                <c:pt idx="38">
                  <c:v>4293</c:v>
                </c:pt>
                <c:pt idx="39">
                  <c:v>3224</c:v>
                </c:pt>
                <c:pt idx="40">
                  <c:v>2367</c:v>
                </c:pt>
                <c:pt idx="41">
                  <c:v>2140</c:v>
                </c:pt>
                <c:pt idx="42">
                  <c:v>1328</c:v>
                </c:pt>
                <c:pt idx="43">
                  <c:v>1701</c:v>
                </c:pt>
              </c:numCache>
            </c:numRef>
          </c:val>
          <c:extLst>
            <c:ext xmlns:c16="http://schemas.microsoft.com/office/drawing/2014/chart" uri="{C3380CC4-5D6E-409C-BE32-E72D297353CC}">
              <c16:uniqueId val="{00000000-6217-4286-95CB-F98E5488BF18}"/>
            </c:ext>
          </c:extLst>
        </c:ser>
        <c:dLbls>
          <c:showLegendKey val="0"/>
          <c:showVal val="0"/>
          <c:showCatName val="0"/>
          <c:showSerName val="0"/>
          <c:showPercent val="0"/>
          <c:showBubbleSize val="0"/>
        </c:dLbls>
        <c:gapWidth val="219"/>
        <c:overlap val="-27"/>
        <c:axId val="884533168"/>
        <c:axId val="884530424"/>
      </c:barChart>
      <c:catAx>
        <c:axId val="88453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884530424"/>
        <c:crosses val="autoZero"/>
        <c:auto val="1"/>
        <c:lblAlgn val="ctr"/>
        <c:lblOffset val="100"/>
        <c:noMultiLvlLbl val="0"/>
      </c:catAx>
      <c:valAx>
        <c:axId val="884530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84533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lumMod val="60000"/>
                  <a:lumOff val="40000"/>
                </a:schemeClr>
              </a:solidFill>
            </a:ln>
            <a:effectLst/>
          </c:spPr>
          <c:invertIfNegative val="0"/>
          <c:cat>
            <c:strRef>
              <c:f>'Adult Recon'!$G$5:$G$48</c:f>
              <c:strCache>
                <c:ptCount val="44"/>
                <c:pt idx="0">
                  <c:v>77</c:v>
                </c:pt>
                <c:pt idx="1">
                  <c:v>78</c:v>
                </c:pt>
                <c:pt idx="2">
                  <c:v>79</c:v>
                </c:pt>
                <c:pt idx="3">
                  <c:v>80</c:v>
                </c:pt>
                <c:pt idx="4">
                  <c:v>81</c:v>
                </c:pt>
                <c:pt idx="5">
                  <c:v>82</c:v>
                </c:pt>
                <c:pt idx="6">
                  <c:v>83</c:v>
                </c:pt>
                <c:pt idx="7">
                  <c:v>84</c:v>
                </c:pt>
                <c:pt idx="8">
                  <c:v>85</c:v>
                </c:pt>
                <c:pt idx="9">
                  <c:v>86</c:v>
                </c:pt>
                <c:pt idx="10">
                  <c:v>87</c:v>
                </c:pt>
                <c:pt idx="11">
                  <c:v>88</c:v>
                </c:pt>
                <c:pt idx="12">
                  <c:v>89</c:v>
                </c:pt>
                <c:pt idx="13">
                  <c:v>90</c:v>
                </c:pt>
                <c:pt idx="14">
                  <c:v>91</c:v>
                </c:pt>
                <c:pt idx="15">
                  <c:v>92</c:v>
                </c:pt>
                <c:pt idx="16">
                  <c:v>93</c:v>
                </c:pt>
                <c:pt idx="17">
                  <c:v>94</c:v>
                </c:pt>
                <c:pt idx="18">
                  <c:v>95</c:v>
                </c:pt>
                <c:pt idx="19">
                  <c:v>96</c:v>
                </c:pt>
                <c:pt idx="20">
                  <c:v>97</c:v>
                </c:pt>
                <c:pt idx="21">
                  <c:v>98</c:v>
                </c:pt>
                <c:pt idx="22">
                  <c:v>99</c:v>
                </c:pt>
                <c:pt idx="23">
                  <c:v>00</c:v>
                </c:pt>
                <c:pt idx="24">
                  <c:v>01</c:v>
                </c:pt>
                <c:pt idx="25">
                  <c:v>02</c:v>
                </c:pt>
                <c:pt idx="26">
                  <c:v>03</c:v>
                </c:pt>
                <c:pt idx="27">
                  <c:v>04</c:v>
                </c:pt>
                <c:pt idx="28">
                  <c:v>05</c:v>
                </c:pt>
                <c:pt idx="29">
                  <c:v>06</c:v>
                </c:pt>
                <c:pt idx="30">
                  <c:v>07</c:v>
                </c:pt>
                <c:pt idx="31">
                  <c:v>08</c:v>
                </c:pt>
                <c:pt idx="32">
                  <c:v>09</c:v>
                </c:pt>
                <c:pt idx="33">
                  <c:v>10</c:v>
                </c:pt>
                <c:pt idx="34">
                  <c:v>11</c:v>
                </c:pt>
                <c:pt idx="35">
                  <c:v>12</c:v>
                </c:pt>
                <c:pt idx="36">
                  <c:v>13</c:v>
                </c:pt>
                <c:pt idx="37">
                  <c:v>14</c:v>
                </c:pt>
                <c:pt idx="38">
                  <c:v>15</c:v>
                </c:pt>
                <c:pt idx="39">
                  <c:v>16</c:v>
                </c:pt>
                <c:pt idx="40">
                  <c:v>17</c:v>
                </c:pt>
                <c:pt idx="41">
                  <c:v>18</c:v>
                </c:pt>
                <c:pt idx="42">
                  <c:v>19</c:v>
                </c:pt>
                <c:pt idx="43">
                  <c:v>20</c:v>
                </c:pt>
              </c:strCache>
            </c:strRef>
          </c:cat>
          <c:val>
            <c:numRef>
              <c:f>'Adult Recon'!$F$5:$F$48</c:f>
              <c:numCache>
                <c:formatCode>#,##0</c:formatCode>
                <c:ptCount val="44"/>
                <c:pt idx="0">
                  <c:v>9764</c:v>
                </c:pt>
                <c:pt idx="1">
                  <c:v>7364</c:v>
                </c:pt>
                <c:pt idx="2">
                  <c:v>6718</c:v>
                </c:pt>
                <c:pt idx="3">
                  <c:v>6057</c:v>
                </c:pt>
                <c:pt idx="4">
                  <c:v>7907</c:v>
                </c:pt>
                <c:pt idx="5">
                  <c:v>7529</c:v>
                </c:pt>
                <c:pt idx="6">
                  <c:v>6987</c:v>
                </c:pt>
                <c:pt idx="7">
                  <c:v>3749</c:v>
                </c:pt>
                <c:pt idx="8">
                  <c:v>8709</c:v>
                </c:pt>
                <c:pt idx="9">
                  <c:v>8620</c:v>
                </c:pt>
                <c:pt idx="10">
                  <c:v>11244</c:v>
                </c:pt>
                <c:pt idx="11">
                  <c:v>11939</c:v>
                </c:pt>
                <c:pt idx="12">
                  <c:v>8068</c:v>
                </c:pt>
                <c:pt idx="13">
                  <c:v>3834</c:v>
                </c:pt>
                <c:pt idx="14">
                  <c:v>5527</c:v>
                </c:pt>
                <c:pt idx="15">
                  <c:v>3705</c:v>
                </c:pt>
                <c:pt idx="16">
                  <c:v>8820</c:v>
                </c:pt>
                <c:pt idx="17">
                  <c:v>9625</c:v>
                </c:pt>
                <c:pt idx="18">
                  <c:v>9340</c:v>
                </c:pt>
                <c:pt idx="19">
                  <c:v>10311</c:v>
                </c:pt>
                <c:pt idx="20">
                  <c:v>20341</c:v>
                </c:pt>
                <c:pt idx="21">
                  <c:v>16414</c:v>
                </c:pt>
                <c:pt idx="22">
                  <c:v>7762</c:v>
                </c:pt>
                <c:pt idx="23">
                  <c:v>5392</c:v>
                </c:pt>
                <c:pt idx="24">
                  <c:v>13151</c:v>
                </c:pt>
                <c:pt idx="25">
                  <c:v>12899</c:v>
                </c:pt>
                <c:pt idx="26">
                  <c:v>14491</c:v>
                </c:pt>
                <c:pt idx="27">
                  <c:v>14521</c:v>
                </c:pt>
                <c:pt idx="28">
                  <c:v>15771</c:v>
                </c:pt>
                <c:pt idx="29">
                  <c:v>11740</c:v>
                </c:pt>
                <c:pt idx="30">
                  <c:v>7608</c:v>
                </c:pt>
                <c:pt idx="31">
                  <c:v>7613.59</c:v>
                </c:pt>
                <c:pt idx="32">
                  <c:v>7115.5</c:v>
                </c:pt>
                <c:pt idx="33">
                  <c:v>10066</c:v>
                </c:pt>
                <c:pt idx="34">
                  <c:v>18168</c:v>
                </c:pt>
                <c:pt idx="35">
                  <c:v>18785.428915662651</c:v>
                </c:pt>
                <c:pt idx="36">
                  <c:v>20305.079999999998</c:v>
                </c:pt>
                <c:pt idx="37">
                  <c:v>19432</c:v>
                </c:pt>
                <c:pt idx="38">
                  <c:v>18194</c:v>
                </c:pt>
                <c:pt idx="39">
                  <c:v>12390</c:v>
                </c:pt>
                <c:pt idx="40">
                  <c:v>5931</c:v>
                </c:pt>
                <c:pt idx="41">
                  <c:v>4799</c:v>
                </c:pt>
                <c:pt idx="42">
                  <c:v>24284</c:v>
                </c:pt>
                <c:pt idx="43">
                  <c:v>10251</c:v>
                </c:pt>
              </c:numCache>
            </c:numRef>
          </c:val>
          <c:extLst>
            <c:ext xmlns:c16="http://schemas.microsoft.com/office/drawing/2014/chart" uri="{C3380CC4-5D6E-409C-BE32-E72D297353CC}">
              <c16:uniqueId val="{00000000-8E65-47F6-9B79-88249E6C1738}"/>
            </c:ext>
          </c:extLst>
        </c:ser>
        <c:dLbls>
          <c:showLegendKey val="0"/>
          <c:showVal val="0"/>
          <c:showCatName val="0"/>
          <c:showSerName val="0"/>
          <c:showPercent val="0"/>
          <c:showBubbleSize val="0"/>
        </c:dLbls>
        <c:gapWidth val="219"/>
        <c:overlap val="-27"/>
        <c:axId val="354674792"/>
        <c:axId val="354675968"/>
      </c:barChart>
      <c:catAx>
        <c:axId val="35467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54675968"/>
        <c:crosses val="autoZero"/>
        <c:auto val="1"/>
        <c:lblAlgn val="ctr"/>
        <c:lblOffset val="100"/>
        <c:noMultiLvlLbl val="0"/>
      </c:catAx>
      <c:valAx>
        <c:axId val="354675968"/>
        <c:scaling>
          <c:orientation val="minMax"/>
          <c:max val="25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Adult Estimate</a:t>
                </a:r>
              </a:p>
            </c:rich>
          </c:tx>
          <c:layout>
            <c:manualLayout>
              <c:xMode val="edge"/>
              <c:yMode val="edge"/>
              <c:x val="4.0404040404040404E-3"/>
              <c:y val="0.30223028939564378"/>
            </c:manualLayout>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54674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54596771293999E-2"/>
          <c:y val="3.3220071200814022E-2"/>
          <c:w val="0.90588771437816851"/>
          <c:h val="0.89672101013747207"/>
        </c:manualLayout>
      </c:layout>
      <c:barChart>
        <c:barDir val="col"/>
        <c:grouping val="clustered"/>
        <c:varyColors val="0"/>
        <c:ser>
          <c:idx val="0"/>
          <c:order val="0"/>
          <c:tx>
            <c:v>Round Butte</c:v>
          </c:tx>
          <c:spPr>
            <a:solidFill>
              <a:schemeClr val="accent1"/>
            </a:solidFill>
            <a:ln>
              <a:noFill/>
            </a:ln>
            <a:effectLst/>
          </c:spPr>
          <c:invertIfNegative val="0"/>
          <c:cat>
            <c:strRef>
              <c:f>Sheet1!$T$10:$T$48</c:f>
              <c:strCache>
                <c:ptCount val="39"/>
                <c:pt idx="0">
                  <c:v>82</c:v>
                </c:pt>
                <c:pt idx="1">
                  <c:v>83</c:v>
                </c:pt>
                <c:pt idx="2">
                  <c:v>84</c:v>
                </c:pt>
                <c:pt idx="3">
                  <c:v>85</c:v>
                </c:pt>
                <c:pt idx="4">
                  <c:v>86</c:v>
                </c:pt>
                <c:pt idx="5">
                  <c:v>87</c:v>
                </c:pt>
                <c:pt idx="6">
                  <c:v>88</c:v>
                </c:pt>
                <c:pt idx="7">
                  <c:v>89</c:v>
                </c:pt>
                <c:pt idx="8">
                  <c:v>90</c:v>
                </c:pt>
                <c:pt idx="9">
                  <c:v>91</c:v>
                </c:pt>
                <c:pt idx="10">
                  <c:v>92</c:v>
                </c:pt>
                <c:pt idx="11">
                  <c:v>93</c:v>
                </c:pt>
                <c:pt idx="12">
                  <c:v>94</c:v>
                </c:pt>
                <c:pt idx="13">
                  <c:v>95</c:v>
                </c:pt>
                <c:pt idx="14">
                  <c:v>96</c:v>
                </c:pt>
                <c:pt idx="15">
                  <c:v>97</c:v>
                </c:pt>
                <c:pt idx="16">
                  <c:v>98</c:v>
                </c:pt>
                <c:pt idx="17">
                  <c:v>99</c:v>
                </c:pt>
                <c:pt idx="18">
                  <c:v>00</c:v>
                </c:pt>
                <c:pt idx="19">
                  <c:v>01</c:v>
                </c:pt>
                <c:pt idx="20">
                  <c:v>02</c:v>
                </c:pt>
                <c:pt idx="21">
                  <c:v>03</c:v>
                </c:pt>
                <c:pt idx="22">
                  <c:v>04</c:v>
                </c:pt>
                <c:pt idx="23">
                  <c:v>05</c:v>
                </c:pt>
                <c:pt idx="24">
                  <c:v>06</c:v>
                </c:pt>
                <c:pt idx="25">
                  <c:v>07</c:v>
                </c:pt>
                <c:pt idx="26">
                  <c:v>08</c:v>
                </c:pt>
                <c:pt idx="27">
                  <c:v>09</c:v>
                </c:pt>
                <c:pt idx="28">
                  <c:v>10</c:v>
                </c:pt>
                <c:pt idx="29">
                  <c:v>11</c:v>
                </c:pt>
                <c:pt idx="30">
                  <c:v>12</c:v>
                </c:pt>
                <c:pt idx="31">
                  <c:v>13</c:v>
                </c:pt>
                <c:pt idx="32">
                  <c:v>14</c:v>
                </c:pt>
                <c:pt idx="33">
                  <c:v>15</c:v>
                </c:pt>
                <c:pt idx="34">
                  <c:v>16</c:v>
                </c:pt>
                <c:pt idx="35">
                  <c:v>17</c:v>
                </c:pt>
                <c:pt idx="36">
                  <c:v>18</c:v>
                </c:pt>
                <c:pt idx="37">
                  <c:v>19</c:v>
                </c:pt>
                <c:pt idx="38">
                  <c:v>20</c:v>
                </c:pt>
              </c:strCache>
            </c:strRef>
          </c:cat>
          <c:val>
            <c:numRef>
              <c:f>Sheet1!$U$10:$U$48</c:f>
              <c:numCache>
                <c:formatCode>General</c:formatCode>
                <c:ptCount val="39"/>
                <c:pt idx="0">
                  <c:v>347</c:v>
                </c:pt>
                <c:pt idx="1">
                  <c:v>567</c:v>
                </c:pt>
                <c:pt idx="2">
                  <c:v>257</c:v>
                </c:pt>
                <c:pt idx="3" formatCode="#,##0">
                  <c:v>1318</c:v>
                </c:pt>
                <c:pt idx="4" formatCode="#,##0">
                  <c:v>1509</c:v>
                </c:pt>
                <c:pt idx="5" formatCode="#,##0">
                  <c:v>1077</c:v>
                </c:pt>
                <c:pt idx="6" formatCode="#,##0">
                  <c:v>1101</c:v>
                </c:pt>
                <c:pt idx="7" formatCode="#,##0">
                  <c:v>1564</c:v>
                </c:pt>
                <c:pt idx="8" formatCode="#,##0">
                  <c:v>2043</c:v>
                </c:pt>
                <c:pt idx="9" formatCode="#,##0">
                  <c:v>1553</c:v>
                </c:pt>
                <c:pt idx="10" formatCode="#,##0">
                  <c:v>1887</c:v>
                </c:pt>
                <c:pt idx="11" formatCode="#,##0">
                  <c:v>1343</c:v>
                </c:pt>
                <c:pt idx="12">
                  <c:v>542</c:v>
                </c:pt>
                <c:pt idx="13">
                  <c:v>678</c:v>
                </c:pt>
                <c:pt idx="14">
                  <c:v>684</c:v>
                </c:pt>
                <c:pt idx="15">
                  <c:v>784</c:v>
                </c:pt>
                <c:pt idx="16">
                  <c:v>290</c:v>
                </c:pt>
                <c:pt idx="17">
                  <c:v>926</c:v>
                </c:pt>
                <c:pt idx="18">
                  <c:v>469</c:v>
                </c:pt>
                <c:pt idx="19" formatCode="#,##0">
                  <c:v>2272</c:v>
                </c:pt>
                <c:pt idx="20" formatCode="#,##0">
                  <c:v>4300</c:v>
                </c:pt>
                <c:pt idx="21" formatCode="#,##0">
                  <c:v>3432</c:v>
                </c:pt>
                <c:pt idx="22">
                  <c:v>359</c:v>
                </c:pt>
                <c:pt idx="23" formatCode="#,##0">
                  <c:v>1465</c:v>
                </c:pt>
                <c:pt idx="24" formatCode="#,##0">
                  <c:v>1274</c:v>
                </c:pt>
                <c:pt idx="25" formatCode="#,##0">
                  <c:v>1155</c:v>
                </c:pt>
                <c:pt idx="26" formatCode="#,##0">
                  <c:v>1099</c:v>
                </c:pt>
                <c:pt idx="27" formatCode="#,##0">
                  <c:v>2752</c:v>
                </c:pt>
                <c:pt idx="28" formatCode="#,##0">
                  <c:v>1578</c:v>
                </c:pt>
                <c:pt idx="29" formatCode="#,##0">
                  <c:v>1982</c:v>
                </c:pt>
                <c:pt idx="30" formatCode="#,##0">
                  <c:v>1029</c:v>
                </c:pt>
                <c:pt idx="31" formatCode="#,##0">
                  <c:v>1172</c:v>
                </c:pt>
                <c:pt idx="32">
                  <c:v>420</c:v>
                </c:pt>
                <c:pt idx="33">
                  <c:v>818</c:v>
                </c:pt>
                <c:pt idx="34">
                  <c:v>651</c:v>
                </c:pt>
                <c:pt idx="35" formatCode="#,##0">
                  <c:v>1526</c:v>
                </c:pt>
                <c:pt idx="36">
                  <c:v>868</c:v>
                </c:pt>
                <c:pt idx="37">
                  <c:v>253</c:v>
                </c:pt>
                <c:pt idx="38">
                  <c:v>189</c:v>
                </c:pt>
              </c:numCache>
            </c:numRef>
          </c:val>
          <c:extLst>
            <c:ext xmlns:c16="http://schemas.microsoft.com/office/drawing/2014/chart" uri="{C3380CC4-5D6E-409C-BE32-E72D297353CC}">
              <c16:uniqueId val="{00000000-1052-453E-827A-3EDA924A5578}"/>
            </c:ext>
          </c:extLst>
        </c:ser>
        <c:ser>
          <c:idx val="1"/>
          <c:order val="1"/>
          <c:tx>
            <c:v>Warm Springs</c:v>
          </c:tx>
          <c:spPr>
            <a:solidFill>
              <a:schemeClr val="accent2"/>
            </a:solidFill>
            <a:ln>
              <a:noFill/>
            </a:ln>
            <a:effectLst/>
          </c:spPr>
          <c:invertIfNegative val="0"/>
          <c:cat>
            <c:strRef>
              <c:f>Sheet1!$T$10:$T$48</c:f>
              <c:strCache>
                <c:ptCount val="39"/>
                <c:pt idx="0">
                  <c:v>82</c:v>
                </c:pt>
                <c:pt idx="1">
                  <c:v>83</c:v>
                </c:pt>
                <c:pt idx="2">
                  <c:v>84</c:v>
                </c:pt>
                <c:pt idx="3">
                  <c:v>85</c:v>
                </c:pt>
                <c:pt idx="4">
                  <c:v>86</c:v>
                </c:pt>
                <c:pt idx="5">
                  <c:v>87</c:v>
                </c:pt>
                <c:pt idx="6">
                  <c:v>88</c:v>
                </c:pt>
                <c:pt idx="7">
                  <c:v>89</c:v>
                </c:pt>
                <c:pt idx="8">
                  <c:v>90</c:v>
                </c:pt>
                <c:pt idx="9">
                  <c:v>91</c:v>
                </c:pt>
                <c:pt idx="10">
                  <c:v>92</c:v>
                </c:pt>
                <c:pt idx="11">
                  <c:v>93</c:v>
                </c:pt>
                <c:pt idx="12">
                  <c:v>94</c:v>
                </c:pt>
                <c:pt idx="13">
                  <c:v>95</c:v>
                </c:pt>
                <c:pt idx="14">
                  <c:v>96</c:v>
                </c:pt>
                <c:pt idx="15">
                  <c:v>97</c:v>
                </c:pt>
                <c:pt idx="16">
                  <c:v>98</c:v>
                </c:pt>
                <c:pt idx="17">
                  <c:v>99</c:v>
                </c:pt>
                <c:pt idx="18">
                  <c:v>00</c:v>
                </c:pt>
                <c:pt idx="19">
                  <c:v>01</c:v>
                </c:pt>
                <c:pt idx="20">
                  <c:v>02</c:v>
                </c:pt>
                <c:pt idx="21">
                  <c:v>03</c:v>
                </c:pt>
                <c:pt idx="22">
                  <c:v>04</c:v>
                </c:pt>
                <c:pt idx="23">
                  <c:v>05</c:v>
                </c:pt>
                <c:pt idx="24">
                  <c:v>06</c:v>
                </c:pt>
                <c:pt idx="25">
                  <c:v>07</c:v>
                </c:pt>
                <c:pt idx="26">
                  <c:v>08</c:v>
                </c:pt>
                <c:pt idx="27">
                  <c:v>09</c:v>
                </c:pt>
                <c:pt idx="28">
                  <c:v>10</c:v>
                </c:pt>
                <c:pt idx="29">
                  <c:v>11</c:v>
                </c:pt>
                <c:pt idx="30">
                  <c:v>12</c:v>
                </c:pt>
                <c:pt idx="31">
                  <c:v>13</c:v>
                </c:pt>
                <c:pt idx="32">
                  <c:v>14</c:v>
                </c:pt>
                <c:pt idx="33">
                  <c:v>15</c:v>
                </c:pt>
                <c:pt idx="34">
                  <c:v>16</c:v>
                </c:pt>
                <c:pt idx="35">
                  <c:v>17</c:v>
                </c:pt>
                <c:pt idx="36">
                  <c:v>18</c:v>
                </c:pt>
                <c:pt idx="37">
                  <c:v>19</c:v>
                </c:pt>
                <c:pt idx="38">
                  <c:v>20</c:v>
                </c:pt>
              </c:strCache>
            </c:strRef>
          </c:cat>
          <c:val>
            <c:numRef>
              <c:f>Sheet1!$V$10:$V$48</c:f>
              <c:numCache>
                <c:formatCode>General</c:formatCode>
                <c:ptCount val="39"/>
                <c:pt idx="0">
                  <c:v>895</c:v>
                </c:pt>
                <c:pt idx="1">
                  <c:v>355</c:v>
                </c:pt>
                <c:pt idx="2">
                  <c:v>789</c:v>
                </c:pt>
                <c:pt idx="3" formatCode="#,##0">
                  <c:v>1090</c:v>
                </c:pt>
                <c:pt idx="4">
                  <c:v>161</c:v>
                </c:pt>
                <c:pt idx="5">
                  <c:v>512</c:v>
                </c:pt>
                <c:pt idx="6">
                  <c:v>483</c:v>
                </c:pt>
                <c:pt idx="7" formatCode="#,##0">
                  <c:v>2407</c:v>
                </c:pt>
                <c:pt idx="8" formatCode="#,##0">
                  <c:v>1252</c:v>
                </c:pt>
                <c:pt idx="9">
                  <c:v>579</c:v>
                </c:pt>
                <c:pt idx="10">
                  <c:v>785</c:v>
                </c:pt>
                <c:pt idx="11">
                  <c:v>307</c:v>
                </c:pt>
                <c:pt idx="12">
                  <c:v>44</c:v>
                </c:pt>
                <c:pt idx="13">
                  <c:v>94</c:v>
                </c:pt>
                <c:pt idx="14">
                  <c:v>624</c:v>
                </c:pt>
                <c:pt idx="15" formatCode="#,##0">
                  <c:v>1072</c:v>
                </c:pt>
                <c:pt idx="16">
                  <c:v>536</c:v>
                </c:pt>
                <c:pt idx="17" formatCode="#,##0">
                  <c:v>1881</c:v>
                </c:pt>
                <c:pt idx="18" formatCode="#,##0">
                  <c:v>6567</c:v>
                </c:pt>
                <c:pt idx="19" formatCode="#,##0">
                  <c:v>3659</c:v>
                </c:pt>
                <c:pt idx="20" formatCode="#,##0">
                  <c:v>5020</c:v>
                </c:pt>
                <c:pt idx="21" formatCode="#,##0">
                  <c:v>5469</c:v>
                </c:pt>
                <c:pt idx="22" formatCode="#,##0">
                  <c:v>3263</c:v>
                </c:pt>
                <c:pt idx="23" formatCode="#,##0">
                  <c:v>1035</c:v>
                </c:pt>
                <c:pt idx="24" formatCode="#,##0">
                  <c:v>2726</c:v>
                </c:pt>
                <c:pt idx="25">
                  <c:v>830</c:v>
                </c:pt>
                <c:pt idx="26" formatCode="#,##0">
                  <c:v>1979</c:v>
                </c:pt>
                <c:pt idx="27" formatCode="#,##0">
                  <c:v>2151</c:v>
                </c:pt>
                <c:pt idx="28" formatCode="#,##0">
                  <c:v>1239</c:v>
                </c:pt>
                <c:pt idx="29" formatCode="#,##0">
                  <c:v>2498</c:v>
                </c:pt>
                <c:pt idx="30">
                  <c:v>913</c:v>
                </c:pt>
                <c:pt idx="31">
                  <c:v>737</c:v>
                </c:pt>
                <c:pt idx="32" formatCode="#,##0">
                  <c:v>1479</c:v>
                </c:pt>
                <c:pt idx="33" formatCode="#,##0">
                  <c:v>6247</c:v>
                </c:pt>
                <c:pt idx="34" formatCode="#,##0">
                  <c:v>2901</c:v>
                </c:pt>
                <c:pt idx="35" formatCode="#,##0">
                  <c:v>1555</c:v>
                </c:pt>
                <c:pt idx="36">
                  <c:v>245</c:v>
                </c:pt>
                <c:pt idx="37">
                  <c:v>304</c:v>
                </c:pt>
                <c:pt idx="38">
                  <c:v>329</c:v>
                </c:pt>
              </c:numCache>
            </c:numRef>
          </c:val>
          <c:extLst>
            <c:ext xmlns:c16="http://schemas.microsoft.com/office/drawing/2014/chart" uri="{C3380CC4-5D6E-409C-BE32-E72D297353CC}">
              <c16:uniqueId val="{00000001-1052-453E-827A-3EDA924A5578}"/>
            </c:ext>
          </c:extLst>
        </c:ser>
        <c:dLbls>
          <c:showLegendKey val="0"/>
          <c:showVal val="0"/>
          <c:showCatName val="0"/>
          <c:showSerName val="0"/>
          <c:showPercent val="0"/>
          <c:showBubbleSize val="0"/>
        </c:dLbls>
        <c:gapWidth val="219"/>
        <c:overlap val="-27"/>
        <c:axId val="558163800"/>
        <c:axId val="558164456"/>
      </c:barChart>
      <c:catAx>
        <c:axId val="55816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558164456"/>
        <c:crosses val="autoZero"/>
        <c:auto val="1"/>
        <c:lblAlgn val="ctr"/>
        <c:lblOffset val="100"/>
        <c:noMultiLvlLbl val="0"/>
      </c:catAx>
      <c:valAx>
        <c:axId val="55816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58163800"/>
        <c:crosses val="autoZero"/>
        <c:crossBetween val="between"/>
      </c:valAx>
      <c:spPr>
        <a:noFill/>
        <a:ln>
          <a:noFill/>
        </a:ln>
        <a:effectLst/>
      </c:spPr>
    </c:plotArea>
    <c:legend>
      <c:legendPos val="l"/>
      <c:layout>
        <c:manualLayout>
          <c:xMode val="edge"/>
          <c:yMode val="edge"/>
          <c:x val="9.19641696164126E-2"/>
          <c:y val="5.0396072181096131E-2"/>
          <c:w val="0.15324596411749902"/>
          <c:h val="0.1019259318443988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2815649043741534E-2"/>
          <c:y val="6.1465862943869458E-2"/>
          <c:w val="0.92071342901975406"/>
          <c:h val="0.84160950800067413"/>
        </c:manualLayout>
      </c:layout>
      <c:barChart>
        <c:barDir val="col"/>
        <c:grouping val="clustered"/>
        <c:varyColors val="0"/>
        <c:ser>
          <c:idx val="0"/>
          <c:order val="0"/>
          <c:spPr>
            <a:solidFill>
              <a:srgbClr val="FF00FF"/>
            </a:solidFill>
            <a:ln w="12700">
              <a:solidFill>
                <a:srgbClr val="FFFF00"/>
              </a:solidFill>
              <a:prstDash val="solid"/>
            </a:ln>
          </c:spPr>
          <c:invertIfNegative val="0"/>
          <c:cat>
            <c:strRef>
              <c:f>'[Chart in Microsoft PowerPoint]Annual Table'!$A$7:$A$45</c:f>
              <c:strCache>
                <c:ptCount val="39"/>
                <c:pt idx="0">
                  <c:v>82</c:v>
                </c:pt>
                <c:pt idx="1">
                  <c:v>83</c:v>
                </c:pt>
                <c:pt idx="2">
                  <c:v>84</c:v>
                </c:pt>
                <c:pt idx="3">
                  <c:v>85</c:v>
                </c:pt>
                <c:pt idx="4">
                  <c:v>86</c:v>
                </c:pt>
                <c:pt idx="5">
                  <c:v>87</c:v>
                </c:pt>
                <c:pt idx="6">
                  <c:v>88</c:v>
                </c:pt>
                <c:pt idx="7">
                  <c:v>89</c:v>
                </c:pt>
                <c:pt idx="8">
                  <c:v>90</c:v>
                </c:pt>
                <c:pt idx="9">
                  <c:v>91</c:v>
                </c:pt>
                <c:pt idx="10">
                  <c:v>92</c:v>
                </c:pt>
                <c:pt idx="11">
                  <c:v>93</c:v>
                </c:pt>
                <c:pt idx="12">
                  <c:v>94</c:v>
                </c:pt>
                <c:pt idx="13">
                  <c:v>95</c:v>
                </c:pt>
                <c:pt idx="14">
                  <c:v>96</c:v>
                </c:pt>
                <c:pt idx="15">
                  <c:v>97</c:v>
                </c:pt>
                <c:pt idx="16">
                  <c:v>98</c:v>
                </c:pt>
                <c:pt idx="17">
                  <c:v>99</c:v>
                </c:pt>
                <c:pt idx="18">
                  <c:v>00</c:v>
                </c:pt>
                <c:pt idx="19">
                  <c:v>01</c:v>
                </c:pt>
                <c:pt idx="20">
                  <c:v>02</c:v>
                </c:pt>
                <c:pt idx="21">
                  <c:v>03</c:v>
                </c:pt>
                <c:pt idx="22">
                  <c:v>04</c:v>
                </c:pt>
                <c:pt idx="23">
                  <c:v>05</c:v>
                </c:pt>
                <c:pt idx="24">
                  <c:v>06</c:v>
                </c:pt>
                <c:pt idx="25">
                  <c:v>07</c:v>
                </c:pt>
                <c:pt idx="26">
                  <c:v>08</c:v>
                </c:pt>
                <c:pt idx="27">
                  <c:v>09</c:v>
                </c:pt>
                <c:pt idx="28">
                  <c:v>10</c:v>
                </c:pt>
                <c:pt idx="29">
                  <c:v>11</c:v>
                </c:pt>
                <c:pt idx="30">
                  <c:v>12</c:v>
                </c:pt>
                <c:pt idx="31">
                  <c:v>13</c:v>
                </c:pt>
                <c:pt idx="32">
                  <c:v>14</c:v>
                </c:pt>
                <c:pt idx="33">
                  <c:v>15</c:v>
                </c:pt>
                <c:pt idx="34">
                  <c:v>16</c:v>
                </c:pt>
                <c:pt idx="35">
                  <c:v>17</c:v>
                </c:pt>
                <c:pt idx="36">
                  <c:v>18</c:v>
                </c:pt>
                <c:pt idx="37">
                  <c:v>19</c:v>
                </c:pt>
                <c:pt idx="38">
                  <c:v>20</c:v>
                </c:pt>
              </c:strCache>
            </c:strRef>
          </c:cat>
          <c:val>
            <c:numRef>
              <c:f>'[Chart in Microsoft PowerPoint]Annual Table'!$B$7:$B$45</c:f>
              <c:numCache>
                <c:formatCode>General</c:formatCode>
                <c:ptCount val="39"/>
                <c:pt idx="0">
                  <c:v>1317</c:v>
                </c:pt>
                <c:pt idx="1">
                  <c:v>1081</c:v>
                </c:pt>
                <c:pt idx="2">
                  <c:v>803</c:v>
                </c:pt>
                <c:pt idx="3">
                  <c:v>777</c:v>
                </c:pt>
                <c:pt idx="4">
                  <c:v>1186</c:v>
                </c:pt>
                <c:pt idx="5">
                  <c:v>1550</c:v>
                </c:pt>
                <c:pt idx="6">
                  <c:v>1259</c:v>
                </c:pt>
                <c:pt idx="7">
                  <c:v>1254</c:v>
                </c:pt>
                <c:pt idx="8">
                  <c:v>1701</c:v>
                </c:pt>
                <c:pt idx="9">
                  <c:v>772</c:v>
                </c:pt>
                <c:pt idx="10">
                  <c:v>953</c:v>
                </c:pt>
                <c:pt idx="11">
                  <c:v>524</c:v>
                </c:pt>
                <c:pt idx="12">
                  <c:v>425</c:v>
                </c:pt>
                <c:pt idx="13">
                  <c:v>160</c:v>
                </c:pt>
                <c:pt idx="14">
                  <c:v>1222</c:v>
                </c:pt>
                <c:pt idx="15">
                  <c:v>858</c:v>
                </c:pt>
                <c:pt idx="16">
                  <c:v>248</c:v>
                </c:pt>
                <c:pt idx="17">
                  <c:v>366</c:v>
                </c:pt>
                <c:pt idx="18">
                  <c:v>2551</c:v>
                </c:pt>
                <c:pt idx="19">
                  <c:v>2096</c:v>
                </c:pt>
                <c:pt idx="20">
                  <c:v>1290</c:v>
                </c:pt>
                <c:pt idx="21">
                  <c:v>1244</c:v>
                </c:pt>
                <c:pt idx="22">
                  <c:v>2234</c:v>
                </c:pt>
                <c:pt idx="23">
                  <c:v>656</c:v>
                </c:pt>
                <c:pt idx="24">
                  <c:v>1013</c:v>
                </c:pt>
                <c:pt idx="25">
                  <c:v>361</c:v>
                </c:pt>
                <c:pt idx="26">
                  <c:v>527</c:v>
                </c:pt>
                <c:pt idx="27">
                  <c:v>412</c:v>
                </c:pt>
                <c:pt idx="28">
                  <c:v>1487</c:v>
                </c:pt>
                <c:pt idx="29">
                  <c:v>693</c:v>
                </c:pt>
                <c:pt idx="30">
                  <c:v>347</c:v>
                </c:pt>
                <c:pt idx="31">
                  <c:v>311</c:v>
                </c:pt>
                <c:pt idx="32">
                  <c:v>665</c:v>
                </c:pt>
                <c:pt idx="33">
                  <c:v>1323</c:v>
                </c:pt>
                <c:pt idx="34">
                  <c:v>365</c:v>
                </c:pt>
                <c:pt idx="35">
                  <c:v>179</c:v>
                </c:pt>
                <c:pt idx="36">
                  <c:v>247</c:v>
                </c:pt>
                <c:pt idx="37">
                  <c:v>201</c:v>
                </c:pt>
                <c:pt idx="38">
                  <c:v>42</c:v>
                </c:pt>
              </c:numCache>
            </c:numRef>
          </c:val>
          <c:extLst>
            <c:ext xmlns:c16="http://schemas.microsoft.com/office/drawing/2014/chart" uri="{C3380CC4-5D6E-409C-BE32-E72D297353CC}">
              <c16:uniqueId val="{00000000-C257-44E0-9321-E7961B016C48}"/>
            </c:ext>
          </c:extLst>
        </c:ser>
        <c:dLbls>
          <c:showLegendKey val="0"/>
          <c:showVal val="0"/>
          <c:showCatName val="0"/>
          <c:showSerName val="0"/>
          <c:showPercent val="0"/>
          <c:showBubbleSize val="0"/>
        </c:dLbls>
        <c:gapWidth val="150"/>
        <c:axId val="141068528"/>
        <c:axId val="141070096"/>
      </c:barChart>
      <c:catAx>
        <c:axId val="141068528"/>
        <c:scaling>
          <c:orientation val="minMax"/>
        </c:scaling>
        <c:delete val="0"/>
        <c:axPos val="b"/>
        <c:numFmt formatCode="General" sourceLinked="1"/>
        <c:majorTickMark val="out"/>
        <c:minorTickMark val="none"/>
        <c:tickLblPos val="nextTo"/>
        <c:spPr>
          <a:ln w="12700">
            <a:solidFill>
              <a:srgbClr val="FFFF00"/>
            </a:solidFill>
            <a:prstDash val="solid"/>
          </a:ln>
        </c:spPr>
        <c:txPr>
          <a:bodyPr rot="0" vert="horz"/>
          <a:lstStyle/>
          <a:p>
            <a:pPr>
              <a:defRPr sz="1050" b="0" i="0" u="none" strike="noStrike" baseline="0">
                <a:solidFill>
                  <a:srgbClr val="FFFF00"/>
                </a:solidFill>
                <a:latin typeface="Arial"/>
                <a:ea typeface="Arial"/>
                <a:cs typeface="Arial"/>
              </a:defRPr>
            </a:pPr>
            <a:endParaRPr lang="en-US"/>
          </a:p>
        </c:txPr>
        <c:crossAx val="141070096"/>
        <c:crosses val="autoZero"/>
        <c:auto val="1"/>
        <c:lblAlgn val="ctr"/>
        <c:lblOffset val="100"/>
        <c:tickLblSkip val="1"/>
        <c:tickMarkSkip val="1"/>
        <c:noMultiLvlLbl val="0"/>
      </c:catAx>
      <c:valAx>
        <c:axId val="141070096"/>
        <c:scaling>
          <c:orientation val="minMax"/>
        </c:scaling>
        <c:delete val="0"/>
        <c:axPos val="l"/>
        <c:numFmt formatCode="General" sourceLinked="1"/>
        <c:majorTickMark val="out"/>
        <c:minorTickMark val="none"/>
        <c:tickLblPos val="nextTo"/>
        <c:spPr>
          <a:ln w="12700">
            <a:solidFill>
              <a:srgbClr val="FFFF00"/>
            </a:solidFill>
            <a:prstDash val="solid"/>
          </a:ln>
        </c:spPr>
        <c:txPr>
          <a:bodyPr rot="0" vert="horz"/>
          <a:lstStyle/>
          <a:p>
            <a:pPr>
              <a:defRPr sz="1400" b="0" i="0" u="none" strike="noStrike" baseline="0">
                <a:solidFill>
                  <a:srgbClr val="FFFF00"/>
                </a:solidFill>
                <a:latin typeface="Arial"/>
                <a:ea typeface="Arial"/>
                <a:cs typeface="Arial"/>
              </a:defRPr>
            </a:pPr>
            <a:endParaRPr lang="en-US"/>
          </a:p>
        </c:txPr>
        <c:crossAx val="141068528"/>
        <c:crosses val="autoZero"/>
        <c:crossBetween val="between"/>
      </c:valAx>
      <c:spPr>
        <a:noFill/>
        <a:ln w="12700">
          <a:solidFill>
            <a:srgbClr val="FFFF0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AEBE69-24D1-4D73-9C79-BAC7CF6907A8}" type="datetimeFigureOut">
              <a:rPr lang="en-US" smtClean="0"/>
              <a:t>7/22/2021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0E8188-7D9C-4400-AF77-E88C4B5019C4}" type="slidenum">
              <a:rPr lang="en-US" smtClean="0"/>
              <a:t>‹#›</a:t>
            </a:fld>
            <a:endParaRPr lang="en-US"/>
          </a:p>
        </p:txBody>
      </p:sp>
    </p:spTree>
    <p:extLst>
      <p:ext uri="{BB962C8B-B14F-4D97-AF65-F5344CB8AC3E}">
        <p14:creationId xmlns:p14="http://schemas.microsoft.com/office/powerpoint/2010/main" val="1319888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85C580-D6DA-44E4-81D0-719A4DAF16ED}" type="slidenum">
              <a:rPr lang="en-US" altLang="en-US" smtClean="0">
                <a:solidFill>
                  <a:srgbClr val="1F497D"/>
                </a:solidFill>
              </a:rPr>
              <a:pPr/>
              <a:t>1</a:t>
            </a:fld>
            <a:endParaRPr lang="en-US" altLang="en-US">
              <a:solidFill>
                <a:srgbClr val="1F497D"/>
              </a:solidFill>
            </a:endParaRPr>
          </a:p>
        </p:txBody>
      </p:sp>
    </p:spTree>
    <p:extLst>
      <p:ext uri="{BB962C8B-B14F-4D97-AF65-F5344CB8AC3E}">
        <p14:creationId xmlns:p14="http://schemas.microsoft.com/office/powerpoint/2010/main" val="1742590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Wild steelhead estimates above Sherars Falls have remained stable, comparable to most years on record.</a:t>
            </a:r>
          </a:p>
        </p:txBody>
      </p:sp>
      <p:sp>
        <p:nvSpPr>
          <p:cNvPr id="4" name="Slide Number Placeholder 3"/>
          <p:cNvSpPr>
            <a:spLocks noGrp="1"/>
          </p:cNvSpPr>
          <p:nvPr>
            <p:ph type="sldNum" sz="quarter" idx="10"/>
          </p:nvPr>
        </p:nvSpPr>
        <p:spPr/>
        <p:txBody>
          <a:bodyPr/>
          <a:lstStyle/>
          <a:p>
            <a:fld id="{2985C580-D6DA-44E4-81D0-719A4DAF16ED}" type="slidenum">
              <a:rPr lang="en-US" altLang="en-US" smtClean="0">
                <a:solidFill>
                  <a:srgbClr val="1F497D"/>
                </a:solidFill>
              </a:rPr>
              <a:pPr/>
              <a:t>4</a:t>
            </a:fld>
            <a:endParaRPr lang="en-US" altLang="en-US">
              <a:solidFill>
                <a:srgbClr val="1F497D"/>
              </a:solidFill>
            </a:endParaRPr>
          </a:p>
        </p:txBody>
      </p:sp>
    </p:spTree>
    <p:extLst>
      <p:ext uri="{BB962C8B-B14F-4D97-AF65-F5344CB8AC3E}">
        <p14:creationId xmlns:p14="http://schemas.microsoft.com/office/powerpoint/2010/main" val="2370639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 simple reason why anglers are catching fewer hatchery steelhead in the Deschutes is that there are fewer hatchery fish present than the previous about 15 years. The number of out of basin hatchery strays in the Deschutes are the lowest they have been since the mid 1990’s. We estimated a range from about 5,000 to 25,000 out of basin strays upstream of Sherars Falls from the late 1990’s to 2010 and have seen a decline to about 2,000 strays in 2015. Round Butte (Deschutes Stock) hatchery fish generally range from about 3,000 to 5,000 per year. </a:t>
            </a:r>
          </a:p>
          <a:p>
            <a:endParaRPr lang="en-US" dirty="0"/>
          </a:p>
          <a:p>
            <a:r>
              <a:rPr lang="en-US" dirty="0"/>
              <a:t>Our creel data shows that out of basin strays have traditionally accounted for about 70% of the hatchery fish harvested on average in the lower 43 miles of the Deschutes fishery.</a:t>
            </a:r>
          </a:p>
        </p:txBody>
      </p:sp>
      <p:sp>
        <p:nvSpPr>
          <p:cNvPr id="4" name="Slide Number Placeholder 3"/>
          <p:cNvSpPr>
            <a:spLocks noGrp="1"/>
          </p:cNvSpPr>
          <p:nvPr>
            <p:ph type="sldNum" sz="quarter" idx="10"/>
          </p:nvPr>
        </p:nvSpPr>
        <p:spPr/>
        <p:txBody>
          <a:bodyPr/>
          <a:lstStyle/>
          <a:p>
            <a:fld id="{2985C580-D6DA-44E4-81D0-719A4DAF16ED}" type="slidenum">
              <a:rPr lang="en-US" altLang="en-US" smtClean="0">
                <a:solidFill>
                  <a:srgbClr val="1F497D"/>
                </a:solidFill>
              </a:rPr>
              <a:pPr/>
              <a:t>5</a:t>
            </a:fld>
            <a:endParaRPr lang="en-US" altLang="en-US">
              <a:solidFill>
                <a:srgbClr val="1F497D"/>
              </a:solidFill>
            </a:endParaRPr>
          </a:p>
        </p:txBody>
      </p:sp>
    </p:spTree>
    <p:extLst>
      <p:ext uri="{BB962C8B-B14F-4D97-AF65-F5344CB8AC3E}">
        <p14:creationId xmlns:p14="http://schemas.microsoft.com/office/powerpoint/2010/main" val="1943517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0E8188-7D9C-4400-AF77-E88C4B5019C4}" type="slidenum">
              <a:rPr lang="en-US" smtClean="0"/>
              <a:t>6</a:t>
            </a:fld>
            <a:endParaRPr lang="en-US"/>
          </a:p>
        </p:txBody>
      </p:sp>
    </p:spTree>
    <p:extLst>
      <p:ext uri="{BB962C8B-B14F-4D97-AF65-F5344CB8AC3E}">
        <p14:creationId xmlns:p14="http://schemas.microsoft.com/office/powerpoint/2010/main" val="3810360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We have estimated total escapement of adult wild fall chinook in the Deschutes River since 1977. The past five run years have been some the highest on record. </a:t>
            </a:r>
          </a:p>
        </p:txBody>
      </p:sp>
      <p:sp>
        <p:nvSpPr>
          <p:cNvPr id="4" name="Slide Number Placeholder 3"/>
          <p:cNvSpPr>
            <a:spLocks noGrp="1"/>
          </p:cNvSpPr>
          <p:nvPr>
            <p:ph type="sldNum" sz="quarter" idx="10"/>
          </p:nvPr>
        </p:nvSpPr>
        <p:spPr/>
        <p:txBody>
          <a:bodyPr/>
          <a:lstStyle/>
          <a:p>
            <a:fld id="{2985C580-D6DA-44E4-81D0-719A4DAF16ED}" type="slidenum">
              <a:rPr lang="en-US" altLang="en-US" smtClean="0">
                <a:solidFill>
                  <a:srgbClr val="1F497D"/>
                </a:solidFill>
              </a:rPr>
              <a:pPr/>
              <a:t>7</a:t>
            </a:fld>
            <a:endParaRPr lang="en-US" altLang="en-US">
              <a:solidFill>
                <a:srgbClr val="1F497D"/>
              </a:solidFill>
            </a:endParaRPr>
          </a:p>
        </p:txBody>
      </p:sp>
    </p:spTree>
    <p:extLst>
      <p:ext uri="{BB962C8B-B14F-4D97-AF65-F5344CB8AC3E}">
        <p14:creationId xmlns:p14="http://schemas.microsoft.com/office/powerpoint/2010/main" val="3848338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low returns to both facilities, WS 282, RBH 999, this years returns</a:t>
            </a:r>
            <a:r>
              <a:rPr lang="en-US" baseline="0" dirty="0"/>
              <a:t> also tracking very low.  Hatchery returns throughout basin very low.  </a:t>
            </a:r>
            <a:endParaRPr lang="en-US" dirty="0"/>
          </a:p>
        </p:txBody>
      </p:sp>
      <p:sp>
        <p:nvSpPr>
          <p:cNvPr id="4" name="Slide Number Placeholder 3"/>
          <p:cNvSpPr>
            <a:spLocks noGrp="1"/>
          </p:cNvSpPr>
          <p:nvPr>
            <p:ph type="sldNum" sz="quarter" idx="10"/>
          </p:nvPr>
        </p:nvSpPr>
        <p:spPr/>
        <p:txBody>
          <a:bodyPr/>
          <a:lstStyle/>
          <a:p>
            <a:fld id="{120E8188-7D9C-4400-AF77-E88C4B5019C4}" type="slidenum">
              <a:rPr lang="en-US" smtClean="0"/>
              <a:t>8</a:t>
            </a:fld>
            <a:endParaRPr lang="en-US"/>
          </a:p>
        </p:txBody>
      </p:sp>
    </p:spTree>
    <p:extLst>
      <p:ext uri="{BB962C8B-B14F-4D97-AF65-F5344CB8AC3E}">
        <p14:creationId xmlns:p14="http://schemas.microsoft.com/office/powerpoint/2010/main" val="3943172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Chinook returns throughout the Columbia</a:t>
            </a:r>
            <a:r>
              <a:rPr lang="en-US" baseline="0" dirty="0"/>
              <a:t> Basin are depressed, and Deschutes has generally continued a downward trend.  Significant pre-spawning mortality in the Warm Springs, considerable work started to identify cause.  Last year’s run slightly improved to 247.   This years wild return tracking slightly improved, but very similar to last year.    </a:t>
            </a:r>
          </a:p>
        </p:txBody>
      </p:sp>
      <p:sp>
        <p:nvSpPr>
          <p:cNvPr id="4" name="Slide Number Placeholder 3"/>
          <p:cNvSpPr>
            <a:spLocks noGrp="1"/>
          </p:cNvSpPr>
          <p:nvPr>
            <p:ph type="sldNum" sz="quarter" idx="10"/>
          </p:nvPr>
        </p:nvSpPr>
        <p:spPr/>
        <p:txBody>
          <a:bodyPr/>
          <a:lstStyle/>
          <a:p>
            <a:fld id="{120E8188-7D9C-4400-AF77-E88C4B5019C4}" type="slidenum">
              <a:rPr lang="en-US" smtClean="0"/>
              <a:t>9</a:t>
            </a:fld>
            <a:endParaRPr lang="en-US"/>
          </a:p>
        </p:txBody>
      </p:sp>
    </p:spTree>
    <p:extLst>
      <p:ext uri="{BB962C8B-B14F-4D97-AF65-F5344CB8AC3E}">
        <p14:creationId xmlns:p14="http://schemas.microsoft.com/office/powerpoint/2010/main" val="2647287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24"/>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2191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4"/>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851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99"/>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489"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77796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2" y="1600204"/>
            <a:ext cx="404706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9733" y="1600204"/>
            <a:ext cx="404706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2433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1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378" y="1535113"/>
            <a:ext cx="404142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8949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41787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34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489"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756" y="273052"/>
            <a:ext cx="5111044"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2"/>
            <a:ext cx="3008489"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1241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111"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111"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52155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4"/>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5413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1" y="274639"/>
            <a:ext cx="6036733"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5383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457200" y="1600204"/>
            <a:ext cx="8229600" cy="4525963"/>
          </a:xfrm>
          <a:prstGeom prst="rect">
            <a:avLst/>
          </a:prstGeom>
        </p:spPr>
        <p:txBody>
          <a:bodyPr/>
          <a:lstStyle/>
          <a:p>
            <a:endParaRPr lang="en-US"/>
          </a:p>
        </p:txBody>
      </p:sp>
    </p:spTree>
    <p:extLst>
      <p:ext uri="{BB962C8B-B14F-4D97-AF65-F5344CB8AC3E}">
        <p14:creationId xmlns:p14="http://schemas.microsoft.com/office/powerpoint/2010/main" val="4180653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20"/>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991170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4"/>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4167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95"/>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489"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57363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2" y="1600204"/>
            <a:ext cx="404706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9733" y="1600204"/>
            <a:ext cx="404706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2249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1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378" y="1535113"/>
            <a:ext cx="404142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9077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60157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825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489"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756" y="273052"/>
            <a:ext cx="5111044"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2"/>
            <a:ext cx="3008489"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855603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111"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111"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95566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4"/>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4169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1" y="274639"/>
            <a:ext cx="6036733"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27464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457200" y="1600204"/>
            <a:ext cx="8229600" cy="4525963"/>
          </a:xfrm>
          <a:prstGeom prst="rect">
            <a:avLst/>
          </a:prstGeom>
        </p:spPr>
        <p:txBody>
          <a:bodyPr/>
          <a:lstStyle/>
          <a:p>
            <a:endParaRPr lang="en-US"/>
          </a:p>
        </p:txBody>
      </p:sp>
    </p:spTree>
    <p:extLst>
      <p:ext uri="{BB962C8B-B14F-4D97-AF65-F5344CB8AC3E}">
        <p14:creationId xmlns:p14="http://schemas.microsoft.com/office/powerpoint/2010/main" val="416480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8"/>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44576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4"/>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7926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23"/>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489"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972954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2" y="1600204"/>
            <a:ext cx="404706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9733" y="1600204"/>
            <a:ext cx="404706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99863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1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378" y="1535113"/>
            <a:ext cx="404142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07403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54340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66815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489"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756" y="273052"/>
            <a:ext cx="5111044"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2"/>
            <a:ext cx="3008489"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303067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111"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111"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14740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4"/>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17023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1" y="274639"/>
            <a:ext cx="6036733"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723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457200" y="1600204"/>
            <a:ext cx="8229600" cy="4525963"/>
          </a:xfrm>
          <a:prstGeom prst="rect">
            <a:avLst/>
          </a:prstGeom>
        </p:spPr>
        <p:txBody>
          <a:bodyPr/>
          <a:lstStyle/>
          <a:p>
            <a:endParaRPr lang="en-US"/>
          </a:p>
        </p:txBody>
      </p:sp>
    </p:spTree>
    <p:extLst>
      <p:ext uri="{BB962C8B-B14F-4D97-AF65-F5344CB8AC3E}">
        <p14:creationId xmlns:p14="http://schemas.microsoft.com/office/powerpoint/2010/main" val="42745592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8EE85-8673-489C-A567-E99633299CB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9976610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9CC7119-1BE1-4F83-B4B3-6B23EC5BF23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097589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F6C0E0C-8319-4FDE-BF4A-9EA97FF0BB0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982571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2C840B-B9DD-486E-AFBA-F30F62428D4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956479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2074F23-BCFE-4E98-8E9A-E30F6DF3ED9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347591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C9BECFD-2EEC-46ED-B482-DD691D9A6E4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937551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BD5059A-BC4D-462C-8C79-2AEA7F9DAF0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787651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8B05F4-2E29-4CB7-BDBB-21515E98FC9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955144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E73F25-3AA3-47E5-B1C1-8768914C2CF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41410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4389C8D-B548-4E70-835F-01785CBADBD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4533787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06FBB7A-71A2-43B7-BE63-38BFE4295EE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385634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600204"/>
            <a:ext cx="82296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0E416B-6D38-4B84-91D9-6B73A0AD19B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970031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5543298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46500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01"/>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489"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9620213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1"/>
            <a:ext cx="404706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9733" y="1600201"/>
            <a:ext cx="404706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97817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1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378" y="1535113"/>
            <a:ext cx="404142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61161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7285550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5554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489"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756" y="273051"/>
            <a:ext cx="5111044"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1"/>
            <a:ext cx="3008489"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27052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111"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111"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270413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75435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1" y="274639"/>
            <a:ext cx="6036733"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79634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457200" y="1600201"/>
            <a:ext cx="8229600" cy="4525963"/>
          </a:xfrm>
          <a:prstGeom prst="rect">
            <a:avLst/>
          </a:prstGeom>
        </p:spPr>
        <p:txBody>
          <a:bodyPr/>
          <a:lstStyle/>
          <a:p>
            <a:endParaRPr lang="en-US"/>
          </a:p>
        </p:txBody>
      </p:sp>
    </p:spTree>
    <p:extLst>
      <p:ext uri="{BB962C8B-B14F-4D97-AF65-F5344CB8AC3E}">
        <p14:creationId xmlns:p14="http://schemas.microsoft.com/office/powerpoint/2010/main" val="74064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chemeClr val="bg1"/>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37849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chemeClr val="bg1"/>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453034"/>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chemeClr val="bg1"/>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286874"/>
      </p:ext>
    </p:extLst>
  </p:cSld>
  <p:clrMap bg1="dk2" tx1="lt1" bg2="dk1"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185E"/>
            </a:gs>
            <a:gs pos="100000">
              <a:srgbClr val="0033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4"/>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BD2C7F32-05CB-4844-A9BD-BE527691750B}"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67025929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chemeClr val="bg1"/>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482279"/>
      </p:ext>
    </p:extLst>
  </p:cSld>
  <p:clrMap bg1="dk2" tx1="lt1" bg2="dk1"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0.xml"/><Relationship Id="rId5" Type="http://schemas.openxmlformats.org/officeDocument/2006/relationships/image" Target="../media/image3.tif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38.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38.xml"/><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image" Target="../media/image12.tif"/><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image" Target="../media/image14.tif"/><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2" Type="http://schemas.openxmlformats.org/officeDocument/2006/relationships/image" Target="../media/image15.tif"/><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43" y="0"/>
            <a:ext cx="9423843" cy="6941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76200" y="228599"/>
            <a:ext cx="8943975" cy="1467439"/>
          </a:xfrm>
          <a:solidFill>
            <a:schemeClr val="bg1"/>
          </a:solidFill>
          <a:ln>
            <a:solidFill>
              <a:schemeClr val="tx1"/>
            </a:solidFill>
          </a:ln>
        </p:spPr>
        <p:txBody>
          <a:bodyPr/>
          <a:lstStyle/>
          <a:p>
            <a:r>
              <a:rPr lang="en-US" dirty="0"/>
              <a:t>Lower Deschutes River Fish Population Status Update</a:t>
            </a:r>
          </a:p>
        </p:txBody>
      </p:sp>
      <p:pic>
        <p:nvPicPr>
          <p:cNvPr id="5" name="Picture 3"/>
          <p:cNvPicPr>
            <a:picLocks noChangeAspect="1" noChangeArrowheads="1"/>
          </p:cNvPicPr>
          <p:nvPr/>
        </p:nvPicPr>
        <p:blipFill>
          <a:blip r:embed="rId4" cstate="print">
            <a:lum bright="20000"/>
            <a:extLst>
              <a:ext uri="{28A0092B-C50C-407E-A947-70E740481C1C}">
                <a14:useLocalDpi xmlns:a14="http://schemas.microsoft.com/office/drawing/2010/main" val="0"/>
              </a:ext>
            </a:extLst>
          </a:blip>
          <a:srcRect/>
          <a:stretch>
            <a:fillRect/>
          </a:stretch>
        </p:blipFill>
        <p:spPr bwMode="auto">
          <a:xfrm>
            <a:off x="982134" y="5344318"/>
            <a:ext cx="728133"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2138302" y="5218905"/>
            <a:ext cx="5283200" cy="1569660"/>
          </a:xfrm>
          <a:prstGeom prst="rect">
            <a:avLst/>
          </a:prstGeom>
          <a:solidFill>
            <a:schemeClr val="bg1"/>
          </a:solidFill>
          <a:ln w="9525">
            <a:solidFill>
              <a:srgbClr val="FFFF00"/>
            </a:solidFill>
            <a:miter lim="800000"/>
            <a:headEnd/>
            <a:tailEnd/>
          </a:ln>
          <a:effectLst/>
        </p:spPr>
        <p:txBody>
          <a:bodyPr>
            <a:spAutoFit/>
          </a:bodyPr>
          <a:lstStyle/>
          <a:p>
            <a:pPr algn="ctr" eaLnBrk="0" fontAlgn="base" hangingPunct="0">
              <a:spcBef>
                <a:spcPct val="0"/>
              </a:spcBef>
              <a:spcAft>
                <a:spcPct val="0"/>
              </a:spcAft>
              <a:defRPr/>
            </a:pPr>
            <a:r>
              <a:rPr lang="en-US" altLang="en-US" sz="2400" b="1" dirty="0">
                <a:solidFill>
                  <a:srgbClr val="FFFF00">
                    <a:lumMod val="60000"/>
                    <a:lumOff val="40000"/>
                  </a:srgbClr>
                </a:solidFill>
                <a:effectLst>
                  <a:outerShdw blurRad="38100" dist="38100" dir="2700000" algn="tl">
                    <a:srgbClr val="000000"/>
                  </a:outerShdw>
                </a:effectLst>
              </a:rPr>
              <a:t>Jason Seals</a:t>
            </a:r>
          </a:p>
          <a:p>
            <a:pPr algn="ctr" eaLnBrk="0" fontAlgn="base" hangingPunct="0">
              <a:spcBef>
                <a:spcPct val="0"/>
              </a:spcBef>
              <a:spcAft>
                <a:spcPct val="0"/>
              </a:spcAft>
              <a:defRPr/>
            </a:pPr>
            <a:r>
              <a:rPr lang="en-US" altLang="en-US" sz="2400" b="1" dirty="0">
                <a:solidFill>
                  <a:srgbClr val="FFFF00">
                    <a:lumMod val="60000"/>
                    <a:lumOff val="40000"/>
                  </a:srgbClr>
                </a:solidFill>
                <a:effectLst>
                  <a:outerShdw blurRad="38100" dist="38100" dir="2700000" algn="tl">
                    <a:srgbClr val="000000"/>
                  </a:outerShdw>
                </a:effectLst>
              </a:rPr>
              <a:t>Mid-Columbia Fish District</a:t>
            </a:r>
          </a:p>
          <a:p>
            <a:pPr algn="ctr" eaLnBrk="0" fontAlgn="base" hangingPunct="0">
              <a:spcBef>
                <a:spcPct val="0"/>
              </a:spcBef>
              <a:spcAft>
                <a:spcPct val="0"/>
              </a:spcAft>
              <a:defRPr/>
            </a:pPr>
            <a:r>
              <a:rPr lang="en-US" altLang="en-US" sz="2400" b="1" dirty="0">
                <a:solidFill>
                  <a:srgbClr val="FFFF00">
                    <a:lumMod val="60000"/>
                    <a:lumOff val="40000"/>
                  </a:srgbClr>
                </a:solidFill>
                <a:effectLst>
                  <a:outerShdw blurRad="38100" dist="38100" dir="2700000" algn="tl">
                    <a:srgbClr val="000000"/>
                  </a:outerShdw>
                </a:effectLst>
              </a:rPr>
              <a:t>Oregon Department of Fish and Wildlife</a:t>
            </a:r>
          </a:p>
        </p:txBody>
      </p:sp>
      <p:pic>
        <p:nvPicPr>
          <p:cNvPr id="7" name="Picture 6"/>
          <p:cNvPicPr/>
          <p:nvPr/>
        </p:nvPicPr>
        <p:blipFill>
          <a:blip r:embed="rId5" cstate="print">
            <a:extLst>
              <a:ext uri="{28A0092B-C50C-407E-A947-70E740481C1C}">
                <a14:useLocalDpi xmlns:a14="http://schemas.microsoft.com/office/drawing/2010/main" val="0"/>
              </a:ext>
            </a:extLst>
          </a:blip>
          <a:stretch>
            <a:fillRect/>
          </a:stretch>
        </p:blipFill>
        <p:spPr>
          <a:xfrm>
            <a:off x="8077200" y="5472906"/>
            <a:ext cx="942975" cy="942975"/>
          </a:xfrm>
          <a:prstGeom prst="rect">
            <a:avLst/>
          </a:prstGeom>
        </p:spPr>
      </p:pic>
    </p:spTree>
    <p:extLst>
      <p:ext uri="{BB962C8B-B14F-4D97-AF65-F5344CB8AC3E}">
        <p14:creationId xmlns:p14="http://schemas.microsoft.com/office/powerpoint/2010/main" val="741140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Updates</a:t>
            </a:r>
          </a:p>
        </p:txBody>
      </p:sp>
      <p:sp>
        <p:nvSpPr>
          <p:cNvPr id="3" name="Content Placeholder 2"/>
          <p:cNvSpPr>
            <a:spLocks noGrp="1"/>
          </p:cNvSpPr>
          <p:nvPr>
            <p:ph idx="1"/>
          </p:nvPr>
        </p:nvSpPr>
        <p:spPr>
          <a:xfrm>
            <a:off x="457200" y="1600200"/>
            <a:ext cx="8229600" cy="4525963"/>
          </a:xfrm>
        </p:spPr>
        <p:txBody>
          <a:bodyPr/>
          <a:lstStyle/>
          <a:p>
            <a:r>
              <a:rPr lang="en-US" sz="3600" dirty="0"/>
              <a:t>Steelhead</a:t>
            </a:r>
          </a:p>
          <a:p>
            <a:endParaRPr lang="en-US" sz="3600" dirty="0"/>
          </a:p>
          <a:p>
            <a:r>
              <a:rPr lang="en-US" sz="3600" dirty="0"/>
              <a:t>Spring and Fall Chinook</a:t>
            </a:r>
          </a:p>
          <a:p>
            <a:endParaRPr lang="en-US" sz="3600" dirty="0"/>
          </a:p>
          <a:p>
            <a:r>
              <a:rPr lang="en-US" sz="3600" dirty="0"/>
              <a:t>Trout Density Estimates</a:t>
            </a:r>
          </a:p>
          <a:p>
            <a:endParaRPr lang="en-US" sz="3600" dirty="0"/>
          </a:p>
          <a:p>
            <a:r>
              <a:rPr lang="en-US" sz="3600" dirty="0"/>
              <a:t>Smallmouth Bass Monitoring</a:t>
            </a:r>
          </a:p>
          <a:p>
            <a:endParaRPr lang="en-US" sz="3600" dirty="0"/>
          </a:p>
        </p:txBody>
      </p:sp>
    </p:spTree>
    <p:extLst>
      <p:ext uri="{BB962C8B-B14F-4D97-AF65-F5344CB8AC3E}">
        <p14:creationId xmlns:p14="http://schemas.microsoft.com/office/powerpoint/2010/main" val="2684157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Sampling Sites/Methods</a:t>
            </a:r>
          </a:p>
        </p:txBody>
      </p:sp>
      <p:pic>
        <p:nvPicPr>
          <p:cNvPr id="2051" name="Picture 3"/>
          <p:cNvPicPr>
            <a:picLocks noGrp="1" noChangeAspect="1" noChangeArrowheads="1"/>
          </p:cNvPicPr>
          <p:nvPr>
            <p:ph type="chart" idx="1"/>
          </p:nvPr>
        </p:nvPicPr>
        <p:blipFill>
          <a:blip r:embed="rId2">
            <a:extLst>
              <a:ext uri="{28A0092B-C50C-407E-A947-70E740481C1C}">
                <a14:useLocalDpi xmlns:a14="http://schemas.microsoft.com/office/drawing/2010/main" val="0"/>
              </a:ext>
            </a:extLst>
          </a:blip>
          <a:srcRect/>
          <a:stretch>
            <a:fillRect/>
          </a:stretch>
        </p:blipFill>
        <p:spPr bwMode="auto">
          <a:xfrm>
            <a:off x="1117474" y="4215040"/>
            <a:ext cx="3795738" cy="23945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3230704"/>
            <a:ext cx="2901950"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a:xfrm>
            <a:off x="377624" y="1189970"/>
            <a:ext cx="3505200" cy="300103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kern="0" dirty="0"/>
              <a:t>Sherars Trap</a:t>
            </a:r>
          </a:p>
          <a:p>
            <a:endParaRPr lang="en-US" kern="0" dirty="0"/>
          </a:p>
          <a:p>
            <a:r>
              <a:rPr lang="en-US" kern="0" dirty="0"/>
              <a:t>Pelton Trap</a:t>
            </a:r>
          </a:p>
          <a:p>
            <a:endParaRPr lang="en-US" kern="0" dirty="0"/>
          </a:p>
          <a:p>
            <a:r>
              <a:rPr lang="en-US" kern="0" dirty="0"/>
              <a:t>WSNFH</a:t>
            </a:r>
          </a:p>
          <a:p>
            <a:endParaRPr lang="en-US" kern="0" dirty="0"/>
          </a:p>
        </p:txBody>
      </p:sp>
      <p:sp>
        <p:nvSpPr>
          <p:cNvPr id="7" name="Content Placeholder 2"/>
          <p:cNvSpPr txBox="1">
            <a:spLocks/>
          </p:cNvSpPr>
          <p:nvPr/>
        </p:nvSpPr>
        <p:spPr>
          <a:xfrm>
            <a:off x="3882824" y="1196325"/>
            <a:ext cx="3505200" cy="2034379"/>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kern="0" dirty="0"/>
              <a:t>Mark-Recapture</a:t>
            </a:r>
          </a:p>
          <a:p>
            <a:endParaRPr lang="en-US" kern="0" dirty="0"/>
          </a:p>
          <a:p>
            <a:r>
              <a:rPr lang="en-US" kern="0" dirty="0"/>
              <a:t>Trap Counts</a:t>
            </a:r>
          </a:p>
          <a:p>
            <a:endParaRPr lang="en-US" kern="0" dirty="0"/>
          </a:p>
          <a:p>
            <a:r>
              <a:rPr lang="en-US" kern="0" dirty="0"/>
              <a:t>Carcass</a:t>
            </a:r>
          </a:p>
          <a:p>
            <a:endParaRPr lang="en-US" kern="0" dirty="0"/>
          </a:p>
          <a:p>
            <a:pPr marL="0" indent="0">
              <a:buNone/>
            </a:pPr>
            <a:endParaRPr lang="en-US" kern="0" dirty="0"/>
          </a:p>
        </p:txBody>
      </p:sp>
    </p:spTree>
    <p:extLst>
      <p:ext uri="{BB962C8B-B14F-4D97-AF65-F5344CB8AC3E}">
        <p14:creationId xmlns:p14="http://schemas.microsoft.com/office/powerpoint/2010/main" val="2925943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070" y="302696"/>
            <a:ext cx="9313333" cy="1143000"/>
          </a:xfrm>
        </p:spPr>
        <p:txBody>
          <a:bodyPr/>
          <a:lstStyle/>
          <a:p>
            <a:r>
              <a:rPr lang="en-US" sz="3400" dirty="0"/>
              <a:t>WILD STEELHEAD ABOVE SHERARS</a:t>
            </a:r>
          </a:p>
        </p:txBody>
      </p:sp>
      <p:graphicFrame>
        <p:nvGraphicFramePr>
          <p:cNvPr id="4" name="Chart 3">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332348798"/>
              </p:ext>
            </p:extLst>
          </p:nvPr>
        </p:nvGraphicFramePr>
        <p:xfrm>
          <a:off x="0" y="914401"/>
          <a:ext cx="8915399" cy="594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10044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705" name="Rectangle 9"/>
          <p:cNvSpPr>
            <a:spLocks noGrp="1" noChangeArrowheads="1"/>
          </p:cNvSpPr>
          <p:nvPr>
            <p:ph type="title"/>
          </p:nvPr>
        </p:nvSpPr>
        <p:spPr bwMode="auto">
          <a:xfrm>
            <a:off x="375558" y="76200"/>
            <a:ext cx="8392884" cy="914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a:t>STRAY HATCHERY STS ABOVE SHERARS </a:t>
            </a:r>
            <a:br>
              <a:rPr lang="en-US" altLang="en-US" sz="3200" dirty="0"/>
            </a:br>
            <a:endParaRPr lang="en-US" altLang="en-US" sz="3200" dirty="0"/>
          </a:p>
        </p:txBody>
      </p:sp>
      <p:graphicFrame>
        <p:nvGraphicFramePr>
          <p:cNvPr id="4" name="Chart 3">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2311863690"/>
              </p:ext>
            </p:extLst>
          </p:nvPr>
        </p:nvGraphicFramePr>
        <p:xfrm>
          <a:off x="76201" y="838200"/>
          <a:ext cx="8839200" cy="594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1699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3600" dirty="0"/>
              <a:t>Round Butte Steelhead Above Sherars Falls</a:t>
            </a:r>
          </a:p>
        </p:txBody>
      </p:sp>
      <p:graphicFrame>
        <p:nvGraphicFramePr>
          <p:cNvPr id="5" name="Chart 4">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2372104647"/>
              </p:ext>
            </p:extLst>
          </p:nvPr>
        </p:nvGraphicFramePr>
        <p:xfrm>
          <a:off x="0" y="914400"/>
          <a:ext cx="9143999" cy="59435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3629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Wild Fall Chinook</a:t>
            </a:r>
          </a:p>
        </p:txBody>
      </p:sp>
      <p:graphicFrame>
        <p:nvGraphicFramePr>
          <p:cNvPr id="5" name="Chart 4"/>
          <p:cNvGraphicFramePr>
            <a:graphicFrameLocks/>
          </p:cNvGraphicFramePr>
          <p:nvPr>
            <p:extLst>
              <p:ext uri="{D42A27DB-BD31-4B8C-83A1-F6EECF244321}">
                <p14:modId xmlns:p14="http://schemas.microsoft.com/office/powerpoint/2010/main" val="1868286630"/>
              </p:ext>
            </p:extLst>
          </p:nvPr>
        </p:nvGraphicFramePr>
        <p:xfrm>
          <a:off x="0" y="838200"/>
          <a:ext cx="8686800" cy="6019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18152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ADULT CHS HATCHERY RETURNS</a:t>
            </a:r>
          </a:p>
        </p:txBody>
      </p:sp>
      <p:graphicFrame>
        <p:nvGraphicFramePr>
          <p:cNvPr id="5" name="Chart 4">
            <a:extLst>
              <a:ext uri="{FF2B5EF4-FFF2-40B4-BE49-F238E27FC236}">
                <a16:creationId xmlns:a16="http://schemas.microsoft.com/office/drawing/2014/main" id="{B41550CF-68A4-41E4-8833-D6E4E1B8301F}"/>
              </a:ext>
            </a:extLst>
          </p:cNvPr>
          <p:cNvGraphicFramePr>
            <a:graphicFrameLocks/>
          </p:cNvGraphicFramePr>
          <p:nvPr>
            <p:extLst>
              <p:ext uri="{D42A27DB-BD31-4B8C-83A1-F6EECF244321}">
                <p14:modId xmlns:p14="http://schemas.microsoft.com/office/powerpoint/2010/main" val="2611744373"/>
              </p:ext>
            </p:extLst>
          </p:nvPr>
        </p:nvGraphicFramePr>
        <p:xfrm>
          <a:off x="228600" y="1371600"/>
          <a:ext cx="8387918" cy="54582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90567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bwMode="auto">
          <a:xfrm>
            <a:off x="457200" y="34834"/>
            <a:ext cx="8229600" cy="11430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en-US" dirty="0"/>
              <a:t>Wild Spring Chinook at WSNFH</a:t>
            </a:r>
          </a:p>
        </p:txBody>
      </p:sp>
      <p:graphicFrame>
        <p:nvGraphicFramePr>
          <p:cNvPr id="5" name="Chart 4">
            <a:extLst>
              <a:ext uri="{FF2B5EF4-FFF2-40B4-BE49-F238E27FC236}">
                <a16:creationId xmlns:a16="http://schemas.microsoft.com/office/drawing/2014/main" id="{00000000-0008-0000-0100-00000D040000}"/>
              </a:ext>
            </a:extLst>
          </p:cNvPr>
          <p:cNvGraphicFramePr>
            <a:graphicFrameLocks/>
          </p:cNvGraphicFramePr>
          <p:nvPr>
            <p:extLst>
              <p:ext uri="{D42A27DB-BD31-4B8C-83A1-F6EECF244321}">
                <p14:modId xmlns:p14="http://schemas.microsoft.com/office/powerpoint/2010/main" val="2989196226"/>
              </p:ext>
            </p:extLst>
          </p:nvPr>
        </p:nvGraphicFramePr>
        <p:xfrm>
          <a:off x="228601" y="914400"/>
          <a:ext cx="8610600" cy="59087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02932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1"/>
          <p:cNvSpPr>
            <a:spLocks noGrp="1"/>
          </p:cNvSpPr>
          <p:nvPr>
            <p:ph idx="1"/>
          </p:nvPr>
        </p:nvSpPr>
        <p:spPr/>
        <p:txBody>
          <a:bodyPr/>
          <a:lstStyle/>
          <a:p>
            <a:pPr marL="0" indent="0" eaLnBrk="1" hangingPunct="1">
              <a:buNone/>
            </a:pPr>
            <a:r>
              <a:rPr lang="en-US" altLang="en-US" dirty="0">
                <a:solidFill>
                  <a:srgbClr val="FFFF00"/>
                </a:solidFill>
                <a:latin typeface="Times New Roman" panose="02020603050405020304" pitchFamily="18" charset="0"/>
                <a:cs typeface="Times New Roman" panose="02020603050405020304" pitchFamily="18" charset="0"/>
              </a:rPr>
              <a:t>Previously Reported:</a:t>
            </a:r>
          </a:p>
          <a:p>
            <a:pPr eaLnBrk="1" hangingPunct="1"/>
            <a:r>
              <a:rPr lang="en-US" altLang="en-US" sz="2400" dirty="0">
                <a:solidFill>
                  <a:srgbClr val="FFFF00"/>
                </a:solidFill>
                <a:latin typeface="Times New Roman" panose="02020603050405020304" pitchFamily="18" charset="0"/>
                <a:cs typeface="Times New Roman" panose="02020603050405020304" pitchFamily="18" charset="0"/>
              </a:rPr>
              <a:t>Growth </a:t>
            </a:r>
          </a:p>
          <a:p>
            <a:pPr eaLnBrk="1" hangingPunct="1"/>
            <a:r>
              <a:rPr lang="en-US" altLang="en-US" sz="2400" dirty="0">
                <a:solidFill>
                  <a:srgbClr val="FFFF00"/>
                </a:solidFill>
                <a:latin typeface="Times New Roman" panose="02020603050405020304" pitchFamily="18" charset="0"/>
                <a:cs typeface="Times New Roman" panose="02020603050405020304" pitchFamily="18" charset="0"/>
              </a:rPr>
              <a:t>Age structure</a:t>
            </a:r>
          </a:p>
          <a:p>
            <a:pPr eaLnBrk="1" hangingPunct="1"/>
            <a:r>
              <a:rPr lang="en-US" altLang="en-US" sz="2400" dirty="0">
                <a:solidFill>
                  <a:srgbClr val="FFFF00"/>
                </a:solidFill>
                <a:latin typeface="Times New Roman" panose="02020603050405020304" pitchFamily="18" charset="0"/>
                <a:cs typeface="Times New Roman" panose="02020603050405020304" pitchFamily="18" charset="0"/>
              </a:rPr>
              <a:t>Food consumption</a:t>
            </a:r>
          </a:p>
          <a:p>
            <a:pPr eaLnBrk="1" hangingPunct="1"/>
            <a:r>
              <a:rPr lang="en-US" altLang="en-US" sz="2400" dirty="0">
                <a:solidFill>
                  <a:srgbClr val="FFFF00"/>
                </a:solidFill>
                <a:latin typeface="Times New Roman" panose="02020603050405020304" pitchFamily="18" charset="0"/>
                <a:cs typeface="Times New Roman" panose="02020603050405020304" pitchFamily="18" charset="0"/>
              </a:rPr>
              <a:t>Condition</a:t>
            </a:r>
          </a:p>
          <a:p>
            <a:pPr eaLnBrk="1" hangingPunct="1"/>
            <a:r>
              <a:rPr lang="en-US" altLang="en-US" sz="2400" dirty="0">
                <a:solidFill>
                  <a:srgbClr val="FFFF00"/>
                </a:solidFill>
                <a:latin typeface="Times New Roman" panose="02020603050405020304" pitchFamily="18" charset="0"/>
                <a:cs typeface="Times New Roman" panose="02020603050405020304" pitchFamily="18" charset="0"/>
              </a:rPr>
              <a:t>Disease</a:t>
            </a:r>
          </a:p>
          <a:p>
            <a:pPr eaLnBrk="1" hangingPunct="1"/>
            <a:endParaRPr lang="en-US" altLang="en-US" dirty="0">
              <a:solidFill>
                <a:srgbClr val="FFFF00"/>
              </a:solidFill>
            </a:endParaRPr>
          </a:p>
        </p:txBody>
      </p:sp>
      <p:sp>
        <p:nvSpPr>
          <p:cNvPr id="7172" name="Title 3"/>
          <p:cNvSpPr>
            <a:spLocks noGrp="1"/>
          </p:cNvSpPr>
          <p:nvPr>
            <p:ph type="title"/>
          </p:nvPr>
        </p:nvSpPr>
        <p:spPr>
          <a:xfrm>
            <a:off x="457200" y="0"/>
            <a:ext cx="8229600" cy="1143000"/>
          </a:xfrm>
        </p:spPr>
        <p:txBody>
          <a:bodyPr/>
          <a:lstStyle/>
          <a:p>
            <a:pPr eaLnBrk="1" hangingPunct="1"/>
            <a:r>
              <a:rPr lang="en-US" altLang="en-US" dirty="0">
                <a:solidFill>
                  <a:srgbClr val="FFFF00"/>
                </a:solidFill>
                <a:latin typeface="Times New Roman" panose="02020603050405020304" pitchFamily="18" charset="0"/>
                <a:cs typeface="Times New Roman" panose="02020603050405020304" pitchFamily="18" charset="0"/>
              </a:rPr>
              <a:t>Deschutes Trout Monitoring</a:t>
            </a:r>
          </a:p>
        </p:txBody>
      </p:sp>
      <p:pic>
        <p:nvPicPr>
          <p:cNvPr id="8" name="Picture 2"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616" y="4833014"/>
            <a:ext cx="283508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0566" y="4686024"/>
            <a:ext cx="2142067" cy="2029327"/>
          </a:xfrm>
          <a:prstGeom prst="rect">
            <a:avLst/>
          </a:prstGeom>
          <a:noFill/>
          <a:ln w="9525">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1600200"/>
            <a:ext cx="2895600" cy="2443163"/>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descr="H:\Jason\All Files\Pictures\Trout Shocking\P101049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9157" y="4703277"/>
            <a:ext cx="2384680" cy="2012074"/>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371243"/>
      </p:ext>
    </p:extLst>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1"/>
          <p:cNvSpPr>
            <a:spLocks noGrp="1"/>
          </p:cNvSpPr>
          <p:nvPr>
            <p:ph idx="1"/>
          </p:nvPr>
        </p:nvSpPr>
        <p:spPr/>
        <p:txBody>
          <a:bodyPr/>
          <a:lstStyle/>
          <a:p>
            <a:pPr marL="0" indent="0" eaLnBrk="1" hangingPunct="1">
              <a:buNone/>
            </a:pPr>
            <a:r>
              <a:rPr lang="en-US" altLang="en-US" dirty="0">
                <a:solidFill>
                  <a:srgbClr val="FFFF00"/>
                </a:solidFill>
                <a:latin typeface="Times New Roman" panose="02020603050405020304" pitchFamily="18" charset="0"/>
                <a:cs typeface="Times New Roman" panose="02020603050405020304" pitchFamily="18" charset="0"/>
              </a:rPr>
              <a:t>2019 to 2021:</a:t>
            </a:r>
          </a:p>
          <a:p>
            <a:pPr eaLnBrk="1" hangingPunct="1"/>
            <a:endParaRPr lang="en-US" altLang="en-US" sz="2400" dirty="0">
              <a:solidFill>
                <a:srgbClr val="FFFF00"/>
              </a:solidFill>
              <a:latin typeface="Times New Roman" panose="02020603050405020304" pitchFamily="18" charset="0"/>
              <a:cs typeface="Times New Roman" panose="02020603050405020304" pitchFamily="18" charset="0"/>
            </a:endParaRPr>
          </a:p>
          <a:p>
            <a:pPr eaLnBrk="1" hangingPunct="1"/>
            <a:r>
              <a:rPr lang="en-US" altLang="en-US" sz="2400" dirty="0">
                <a:solidFill>
                  <a:srgbClr val="FFFF00"/>
                </a:solidFill>
                <a:latin typeface="Times New Roman" panose="02020603050405020304" pitchFamily="18" charset="0"/>
                <a:cs typeface="Times New Roman" panose="02020603050405020304" pitchFamily="18" charset="0"/>
              </a:rPr>
              <a:t>Continued previous studies since 2014</a:t>
            </a:r>
          </a:p>
          <a:p>
            <a:pPr eaLnBrk="1" hangingPunct="1"/>
            <a:endParaRPr lang="en-US" altLang="en-US" sz="2400" dirty="0">
              <a:solidFill>
                <a:srgbClr val="FFFF00"/>
              </a:solidFill>
              <a:latin typeface="Times New Roman" panose="02020603050405020304" pitchFamily="18" charset="0"/>
              <a:cs typeface="Times New Roman" panose="02020603050405020304" pitchFamily="18" charset="0"/>
            </a:endParaRPr>
          </a:p>
          <a:p>
            <a:pPr eaLnBrk="1" hangingPunct="1"/>
            <a:r>
              <a:rPr lang="en-US" altLang="en-US" sz="2400" dirty="0">
                <a:solidFill>
                  <a:srgbClr val="FFFF00"/>
                </a:solidFill>
                <a:latin typeface="Times New Roman" panose="02020603050405020304" pitchFamily="18" charset="0"/>
                <a:cs typeface="Times New Roman" panose="02020603050405020304" pitchFamily="18" charset="0"/>
              </a:rPr>
              <a:t>Conducted M-R Estimates</a:t>
            </a:r>
          </a:p>
          <a:p>
            <a:pPr lvl="1" eaLnBrk="1" hangingPunct="1"/>
            <a:r>
              <a:rPr lang="en-US" altLang="en-US" sz="2000" dirty="0">
                <a:solidFill>
                  <a:srgbClr val="FFFF00"/>
                </a:solidFill>
                <a:latin typeface="Times New Roman" panose="02020603050405020304" pitchFamily="18" charset="0"/>
                <a:cs typeface="Times New Roman" panose="02020603050405020304" pitchFamily="18" charset="0"/>
              </a:rPr>
              <a:t>Nena Creek 2019, 2020</a:t>
            </a:r>
          </a:p>
          <a:p>
            <a:pPr lvl="1" eaLnBrk="1" hangingPunct="1"/>
            <a:r>
              <a:rPr lang="en-US" altLang="en-US" sz="2000" dirty="0">
                <a:solidFill>
                  <a:srgbClr val="FFFF00"/>
                </a:solidFill>
                <a:latin typeface="Times New Roman" panose="02020603050405020304" pitchFamily="18" charset="0"/>
                <a:cs typeface="Times New Roman" panose="02020603050405020304" pitchFamily="18" charset="0"/>
              </a:rPr>
              <a:t>North Junctions and Jones Canyon 2021</a:t>
            </a:r>
          </a:p>
          <a:p>
            <a:pPr eaLnBrk="1" hangingPunct="1"/>
            <a:endParaRPr lang="en-US" altLang="en-US" dirty="0">
              <a:solidFill>
                <a:srgbClr val="FFFF00"/>
              </a:solidFill>
            </a:endParaRPr>
          </a:p>
        </p:txBody>
      </p:sp>
      <p:sp>
        <p:nvSpPr>
          <p:cNvPr id="7172" name="Title 3"/>
          <p:cNvSpPr>
            <a:spLocks noGrp="1"/>
          </p:cNvSpPr>
          <p:nvPr>
            <p:ph type="title"/>
          </p:nvPr>
        </p:nvSpPr>
        <p:spPr>
          <a:xfrm>
            <a:off x="457200" y="0"/>
            <a:ext cx="8229600" cy="1143000"/>
          </a:xfrm>
        </p:spPr>
        <p:txBody>
          <a:bodyPr/>
          <a:lstStyle/>
          <a:p>
            <a:pPr eaLnBrk="1" hangingPunct="1"/>
            <a:r>
              <a:rPr lang="en-US" altLang="en-US" dirty="0">
                <a:solidFill>
                  <a:srgbClr val="FFFF00"/>
                </a:solidFill>
                <a:latin typeface="Times New Roman" panose="02020603050405020304" pitchFamily="18" charset="0"/>
                <a:cs typeface="Times New Roman" panose="02020603050405020304" pitchFamily="18" charset="0"/>
              </a:rPr>
              <a:t>Deschutes Trout Monitoring</a:t>
            </a:r>
          </a:p>
        </p:txBody>
      </p:sp>
      <p:pic>
        <p:nvPicPr>
          <p:cNvPr id="8" name="Picture 2"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616" y="4833014"/>
            <a:ext cx="283508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4962751"/>
            <a:ext cx="1699392" cy="1609951"/>
          </a:xfrm>
          <a:prstGeom prst="rect">
            <a:avLst/>
          </a:prstGeom>
          <a:noFill/>
          <a:ln w="9525">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997" y="1295400"/>
            <a:ext cx="2895600" cy="2443163"/>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descr="H:\Jason\All Files\Pictures\Trout Shocking\P101049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9157" y="4703277"/>
            <a:ext cx="2384680" cy="2012074"/>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909831"/>
      </p:ext>
    </p:extLst>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45C97-9044-47D8-970B-5E6BC2386DB8}"/>
              </a:ext>
            </a:extLst>
          </p:cNvPr>
          <p:cNvSpPr>
            <a:spLocks noGrp="1"/>
          </p:cNvSpPr>
          <p:nvPr>
            <p:ph type="title"/>
          </p:nvPr>
        </p:nvSpPr>
        <p:spPr/>
        <p:txBody>
          <a:bodyPr/>
          <a:lstStyle/>
          <a:p>
            <a:r>
              <a:rPr lang="en-US" dirty="0">
                <a:solidFill>
                  <a:srgbClr val="FFFF00"/>
                </a:solidFill>
              </a:rPr>
              <a:t>M-R Methods</a:t>
            </a:r>
          </a:p>
        </p:txBody>
      </p:sp>
      <p:sp>
        <p:nvSpPr>
          <p:cNvPr id="3" name="Content Placeholder 2">
            <a:extLst>
              <a:ext uri="{FF2B5EF4-FFF2-40B4-BE49-F238E27FC236}">
                <a16:creationId xmlns:a16="http://schemas.microsoft.com/office/drawing/2014/main" id="{03DF38F2-C0A9-4F90-AC80-50B48D89A328}"/>
              </a:ext>
            </a:extLst>
          </p:cNvPr>
          <p:cNvSpPr>
            <a:spLocks noGrp="1"/>
          </p:cNvSpPr>
          <p:nvPr>
            <p:ph idx="1"/>
          </p:nvPr>
        </p:nvSpPr>
        <p:spPr/>
        <p:txBody>
          <a:bodyPr/>
          <a:lstStyle/>
          <a:p>
            <a:r>
              <a:rPr lang="en-US" dirty="0">
                <a:solidFill>
                  <a:srgbClr val="FFFF00"/>
                </a:solidFill>
              </a:rPr>
              <a:t>Methods and Sections same as Historical </a:t>
            </a:r>
            <a:r>
              <a:rPr lang="en-US" sz="2400" dirty="0">
                <a:solidFill>
                  <a:srgbClr val="FFFF00"/>
                </a:solidFill>
              </a:rPr>
              <a:t>(Schroeder and Smith 1989, Newton and Nelson 2000, Jones and Seals 2019)</a:t>
            </a:r>
          </a:p>
          <a:p>
            <a:pPr marL="0" indent="0">
              <a:buNone/>
            </a:pPr>
            <a:endParaRPr lang="en-US" dirty="0">
              <a:solidFill>
                <a:srgbClr val="FFFF00"/>
              </a:solidFill>
            </a:endParaRPr>
          </a:p>
          <a:p>
            <a:r>
              <a:rPr lang="en-US" dirty="0">
                <a:solidFill>
                  <a:srgbClr val="FFFF00"/>
                </a:solidFill>
              </a:rPr>
              <a:t>Multiple pass electrofishing</a:t>
            </a:r>
          </a:p>
          <a:p>
            <a:endParaRPr lang="en-US" dirty="0">
              <a:solidFill>
                <a:srgbClr val="FFFF00"/>
              </a:solidFill>
            </a:endParaRPr>
          </a:p>
          <a:p>
            <a:r>
              <a:rPr lang="en-US" dirty="0">
                <a:solidFill>
                  <a:srgbClr val="FFFF00"/>
                </a:solidFill>
              </a:rPr>
              <a:t>Closed Population Models</a:t>
            </a:r>
          </a:p>
        </p:txBody>
      </p:sp>
      <p:pic>
        <p:nvPicPr>
          <p:cNvPr id="4" name="Picture 2">
            <a:extLst>
              <a:ext uri="{FF2B5EF4-FFF2-40B4-BE49-F238E27FC236}">
                <a16:creationId xmlns:a16="http://schemas.microsoft.com/office/drawing/2014/main" id="{D35FB0B2-8BD7-4594-A0CB-C13AF096B37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32920" y="4648200"/>
            <a:ext cx="2806280" cy="182562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7096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181A1-7D8F-407E-9F8B-0C15622A473B}"/>
              </a:ext>
            </a:extLst>
          </p:cNvPr>
          <p:cNvSpPr>
            <a:spLocks noGrp="1"/>
          </p:cNvSpPr>
          <p:nvPr>
            <p:ph type="title"/>
          </p:nvPr>
        </p:nvSpPr>
        <p:spPr>
          <a:xfrm>
            <a:off x="457200" y="47318"/>
            <a:ext cx="8229600" cy="1143000"/>
          </a:xfrm>
        </p:spPr>
        <p:txBody>
          <a:bodyPr/>
          <a:lstStyle/>
          <a:p>
            <a:r>
              <a:rPr lang="en-US" sz="4000" dirty="0">
                <a:solidFill>
                  <a:srgbClr val="FFFF00"/>
                </a:solidFill>
              </a:rPr>
              <a:t>Nena Creek Section Fish Per Mile</a:t>
            </a:r>
          </a:p>
        </p:txBody>
      </p:sp>
      <p:pic>
        <p:nvPicPr>
          <p:cNvPr id="5" name="Content Placeholder 4" descr="Chart, box and whisker chart&#10;&#10;Description automatically generated">
            <a:extLst>
              <a:ext uri="{FF2B5EF4-FFF2-40B4-BE49-F238E27FC236}">
                <a16:creationId xmlns:a16="http://schemas.microsoft.com/office/drawing/2014/main" id="{F7602F6B-1893-46E7-8199-B1AC0EFB76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5271" y="1447800"/>
            <a:ext cx="7693458" cy="5120503"/>
          </a:xfrm>
        </p:spPr>
      </p:pic>
    </p:spTree>
    <p:extLst>
      <p:ext uri="{BB962C8B-B14F-4D97-AF65-F5344CB8AC3E}">
        <p14:creationId xmlns:p14="http://schemas.microsoft.com/office/powerpoint/2010/main" val="402650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FEAB0-C0CE-438D-9C92-897BC8C6B4B2}"/>
              </a:ext>
            </a:extLst>
          </p:cNvPr>
          <p:cNvSpPr>
            <a:spLocks noGrp="1"/>
          </p:cNvSpPr>
          <p:nvPr>
            <p:ph type="title"/>
          </p:nvPr>
        </p:nvSpPr>
        <p:spPr>
          <a:xfrm>
            <a:off x="114300" y="170057"/>
            <a:ext cx="8915400" cy="1143000"/>
          </a:xfrm>
        </p:spPr>
        <p:txBody>
          <a:bodyPr/>
          <a:lstStyle/>
          <a:p>
            <a:r>
              <a:rPr lang="en-US" sz="4000" dirty="0">
                <a:solidFill>
                  <a:srgbClr val="FFFF00"/>
                </a:solidFill>
              </a:rPr>
              <a:t>Jones Canyon Section Fish Per Mile</a:t>
            </a:r>
          </a:p>
        </p:txBody>
      </p:sp>
      <p:pic>
        <p:nvPicPr>
          <p:cNvPr id="5" name="Content Placeholder 4" descr="Chart, box and whisker chart&#10;&#10;Description automatically generated">
            <a:extLst>
              <a:ext uri="{FF2B5EF4-FFF2-40B4-BE49-F238E27FC236}">
                <a16:creationId xmlns:a16="http://schemas.microsoft.com/office/drawing/2014/main" id="{21B46597-7B9D-4D08-B4B4-B8E4E39E70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4964" y="1373981"/>
            <a:ext cx="7814072" cy="5209381"/>
          </a:xfrm>
        </p:spPr>
      </p:pic>
    </p:spTree>
    <p:extLst>
      <p:ext uri="{BB962C8B-B14F-4D97-AF65-F5344CB8AC3E}">
        <p14:creationId xmlns:p14="http://schemas.microsoft.com/office/powerpoint/2010/main" val="1474406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946B-6D4C-4964-BDB0-D4422B56F1CB}"/>
              </a:ext>
            </a:extLst>
          </p:cNvPr>
          <p:cNvSpPr>
            <a:spLocks noGrp="1"/>
          </p:cNvSpPr>
          <p:nvPr>
            <p:ph type="title"/>
          </p:nvPr>
        </p:nvSpPr>
        <p:spPr>
          <a:xfrm>
            <a:off x="342900" y="160333"/>
            <a:ext cx="8458200" cy="1143000"/>
          </a:xfrm>
        </p:spPr>
        <p:txBody>
          <a:bodyPr/>
          <a:lstStyle/>
          <a:p>
            <a:r>
              <a:rPr lang="en-US" sz="4000" dirty="0">
                <a:solidFill>
                  <a:srgbClr val="FFFF00"/>
                </a:solidFill>
              </a:rPr>
              <a:t>North Junction Section Fish Per Mile</a:t>
            </a:r>
          </a:p>
        </p:txBody>
      </p:sp>
      <p:pic>
        <p:nvPicPr>
          <p:cNvPr id="5" name="Content Placeholder 4" descr="Chart, box and whisker chart&#10;&#10;Description automatically generated">
            <a:extLst>
              <a:ext uri="{FF2B5EF4-FFF2-40B4-BE49-F238E27FC236}">
                <a16:creationId xmlns:a16="http://schemas.microsoft.com/office/drawing/2014/main" id="{7AB2236B-66DE-4E8B-8B7A-B1E0CF0DF0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6027" y="1219200"/>
            <a:ext cx="7886701" cy="5257800"/>
          </a:xfrm>
        </p:spPr>
      </p:pic>
    </p:spTree>
    <p:extLst>
      <p:ext uri="{BB962C8B-B14F-4D97-AF65-F5344CB8AC3E}">
        <p14:creationId xmlns:p14="http://schemas.microsoft.com/office/powerpoint/2010/main" val="3364754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art, scatter chart&#10;&#10;Description automatically generated">
            <a:extLst>
              <a:ext uri="{FF2B5EF4-FFF2-40B4-BE49-F238E27FC236}">
                <a16:creationId xmlns:a16="http://schemas.microsoft.com/office/drawing/2014/main" id="{454B6283-0B54-4E2E-853E-C29B062E21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164" y="1475581"/>
            <a:ext cx="7661672" cy="5107781"/>
          </a:xfrm>
        </p:spPr>
      </p:pic>
      <p:sp>
        <p:nvSpPr>
          <p:cNvPr id="6" name="Title 1">
            <a:extLst>
              <a:ext uri="{FF2B5EF4-FFF2-40B4-BE49-F238E27FC236}">
                <a16:creationId xmlns:a16="http://schemas.microsoft.com/office/drawing/2014/main" id="{CD7E50BD-CC3C-40D0-B983-EBB16BA9B3F8}"/>
              </a:ext>
            </a:extLst>
          </p:cNvPr>
          <p:cNvSpPr>
            <a:spLocks noGrp="1"/>
          </p:cNvSpPr>
          <p:nvPr>
            <p:ph type="title"/>
          </p:nvPr>
        </p:nvSpPr>
        <p:spPr>
          <a:xfrm>
            <a:off x="304800" y="152400"/>
            <a:ext cx="8534400" cy="1143000"/>
          </a:xfrm>
        </p:spPr>
        <p:txBody>
          <a:bodyPr/>
          <a:lstStyle/>
          <a:p>
            <a:r>
              <a:rPr lang="en-US" sz="4000" dirty="0">
                <a:solidFill>
                  <a:srgbClr val="FFFF00"/>
                </a:solidFill>
              </a:rPr>
              <a:t>North Junction Section Fish Per Mile</a:t>
            </a:r>
          </a:p>
        </p:txBody>
      </p:sp>
    </p:spTree>
    <p:extLst>
      <p:ext uri="{BB962C8B-B14F-4D97-AF65-F5344CB8AC3E}">
        <p14:creationId xmlns:p14="http://schemas.microsoft.com/office/powerpoint/2010/main" val="2203963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Smallmouth Bass</a:t>
            </a:r>
          </a:p>
        </p:txBody>
      </p:sp>
      <p:pic>
        <p:nvPicPr>
          <p:cNvPr id="1026" name="0ea5b8c3-acb5-451e-a0ba-1046a735be53" descr="9EE9C013-053F-4A49-8F22-6101C5287DF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 y="1697876"/>
            <a:ext cx="4422449"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422449" y="3681367"/>
            <a:ext cx="4584400" cy="3062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3944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Bass Background</a:t>
            </a:r>
          </a:p>
        </p:txBody>
      </p:sp>
      <p:sp>
        <p:nvSpPr>
          <p:cNvPr id="3" name="Content Placeholder 2"/>
          <p:cNvSpPr>
            <a:spLocks noGrp="1"/>
          </p:cNvSpPr>
          <p:nvPr>
            <p:ph idx="1"/>
          </p:nvPr>
        </p:nvSpPr>
        <p:spPr/>
        <p:txBody>
          <a:bodyPr/>
          <a:lstStyle/>
          <a:p>
            <a:r>
              <a:rPr lang="en-US" sz="2800" dirty="0"/>
              <a:t>Before 2010- Bass Regularly Reported</a:t>
            </a:r>
          </a:p>
          <a:p>
            <a:endParaRPr lang="en-US" sz="2800" dirty="0"/>
          </a:p>
          <a:p>
            <a:r>
              <a:rPr lang="en-US" sz="2800" dirty="0"/>
              <a:t>2010-2021 Snorkel and electrofishing surveys </a:t>
            </a:r>
          </a:p>
          <a:p>
            <a:endParaRPr lang="en-US" sz="2800" dirty="0"/>
          </a:p>
          <a:p>
            <a:r>
              <a:rPr lang="en-US" sz="2800" dirty="0"/>
              <a:t>2010-2015 surveys captured no bass</a:t>
            </a:r>
          </a:p>
          <a:p>
            <a:endParaRPr lang="en-US" sz="2800" dirty="0"/>
          </a:p>
          <a:p>
            <a:r>
              <a:rPr lang="en-US" sz="2800" dirty="0"/>
              <a:t>Anglers report increasing smallmouth catch in 2016 and 2017.</a:t>
            </a:r>
          </a:p>
          <a:p>
            <a:endParaRPr lang="en-US" sz="2800" dirty="0"/>
          </a:p>
          <a:p>
            <a:r>
              <a:rPr lang="en-US" sz="2800" dirty="0"/>
              <a:t>Electrofishing Surveys confirmed increase</a:t>
            </a:r>
          </a:p>
        </p:txBody>
      </p:sp>
    </p:spTree>
    <p:extLst>
      <p:ext uri="{BB962C8B-B14F-4D97-AF65-F5344CB8AC3E}">
        <p14:creationId xmlns:p14="http://schemas.microsoft.com/office/powerpoint/2010/main" val="3825614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Findings</a:t>
            </a:r>
          </a:p>
        </p:txBody>
      </p:sp>
      <p:sp>
        <p:nvSpPr>
          <p:cNvPr id="3" name="Content Placeholder 2"/>
          <p:cNvSpPr>
            <a:spLocks noGrp="1"/>
          </p:cNvSpPr>
          <p:nvPr>
            <p:ph idx="1"/>
          </p:nvPr>
        </p:nvSpPr>
        <p:spPr/>
        <p:txBody>
          <a:bodyPr/>
          <a:lstStyle/>
          <a:p>
            <a:r>
              <a:rPr lang="en-US" sz="2800" dirty="0"/>
              <a:t>Distributed from Ferry Canyon (RM 26) to Mouth</a:t>
            </a:r>
          </a:p>
          <a:p>
            <a:pPr marL="0" indent="0">
              <a:buNone/>
            </a:pPr>
            <a:endParaRPr lang="en-US" sz="2800" dirty="0"/>
          </a:p>
          <a:p>
            <a:r>
              <a:rPr lang="en-US" sz="2800" dirty="0"/>
              <a:t>PIT tagged individual displaying long migration patterns</a:t>
            </a:r>
          </a:p>
          <a:p>
            <a:endParaRPr lang="en-US" sz="2800" dirty="0"/>
          </a:p>
          <a:p>
            <a:r>
              <a:rPr lang="en-US" sz="2800" dirty="0"/>
              <a:t>Leaving the Deschutes in Late August and September</a:t>
            </a:r>
          </a:p>
          <a:p>
            <a:endParaRPr lang="en-US" sz="2800" dirty="0"/>
          </a:p>
          <a:p>
            <a:r>
              <a:rPr lang="en-US" sz="2800" dirty="0"/>
              <a:t>Re-entering the Deschutes April-June</a:t>
            </a:r>
          </a:p>
          <a:p>
            <a:endParaRPr lang="en-US" sz="2800" dirty="0"/>
          </a:p>
          <a:p>
            <a:r>
              <a:rPr lang="en-US" sz="2800" dirty="0"/>
              <a:t>No evidence of Natural Reproduction</a:t>
            </a:r>
          </a:p>
          <a:p>
            <a:endParaRPr lang="en-US" sz="2800" dirty="0"/>
          </a:p>
          <a:p>
            <a:endParaRPr lang="en-US" sz="2800" dirty="0"/>
          </a:p>
          <a:p>
            <a:endParaRPr lang="en-US" sz="2800" dirty="0"/>
          </a:p>
        </p:txBody>
      </p:sp>
    </p:spTree>
    <p:extLst>
      <p:ext uri="{BB962C8B-B14F-4D97-AF65-F5344CB8AC3E}">
        <p14:creationId xmlns:p14="http://schemas.microsoft.com/office/powerpoint/2010/main" val="2113379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FA8F-2D98-4478-8119-1C658EDC5B96}"/>
              </a:ext>
            </a:extLst>
          </p:cNvPr>
          <p:cNvSpPr>
            <a:spLocks noGrp="1"/>
          </p:cNvSpPr>
          <p:nvPr>
            <p:ph type="title"/>
          </p:nvPr>
        </p:nvSpPr>
        <p:spPr/>
        <p:txBody>
          <a:bodyPr/>
          <a:lstStyle/>
          <a:p>
            <a:r>
              <a:rPr lang="en-US" dirty="0"/>
              <a:t>Status Summary</a:t>
            </a:r>
          </a:p>
        </p:txBody>
      </p:sp>
      <p:sp>
        <p:nvSpPr>
          <p:cNvPr id="3" name="Content Placeholder 2">
            <a:extLst>
              <a:ext uri="{FF2B5EF4-FFF2-40B4-BE49-F238E27FC236}">
                <a16:creationId xmlns:a16="http://schemas.microsoft.com/office/drawing/2014/main" id="{8988BC22-C7F6-4F68-8BDE-58BA2A7DAB25}"/>
              </a:ext>
            </a:extLst>
          </p:cNvPr>
          <p:cNvSpPr>
            <a:spLocks noGrp="1"/>
          </p:cNvSpPr>
          <p:nvPr>
            <p:ph idx="1"/>
          </p:nvPr>
        </p:nvSpPr>
        <p:spPr/>
        <p:txBody>
          <a:bodyPr/>
          <a:lstStyle/>
          <a:p>
            <a:r>
              <a:rPr lang="en-US" sz="2800" dirty="0"/>
              <a:t>Steelhead Returns Remain Low but Stable</a:t>
            </a:r>
          </a:p>
          <a:p>
            <a:endParaRPr lang="en-US" sz="2800" dirty="0"/>
          </a:p>
          <a:p>
            <a:r>
              <a:rPr lang="en-US" sz="2800" dirty="0"/>
              <a:t>Spring Chinook Returns are Low and Concerning</a:t>
            </a:r>
          </a:p>
          <a:p>
            <a:endParaRPr lang="en-US" sz="2800" dirty="0"/>
          </a:p>
          <a:p>
            <a:r>
              <a:rPr lang="en-US" sz="2800" dirty="0"/>
              <a:t>Fall Chinook Returns are Robust</a:t>
            </a:r>
          </a:p>
          <a:p>
            <a:endParaRPr lang="en-US" sz="2800" dirty="0"/>
          </a:p>
          <a:p>
            <a:r>
              <a:rPr lang="en-US" sz="2800" dirty="0" err="1"/>
              <a:t>Redband</a:t>
            </a:r>
            <a:r>
              <a:rPr lang="en-US" sz="2800" dirty="0"/>
              <a:t> Trout Densities are Good</a:t>
            </a:r>
          </a:p>
          <a:p>
            <a:endParaRPr lang="en-US" sz="2800" dirty="0"/>
          </a:p>
          <a:p>
            <a:r>
              <a:rPr lang="en-US" sz="2800" dirty="0"/>
              <a:t>Smallmouth Bass continue to Summer Occupy lower 12 miles</a:t>
            </a:r>
          </a:p>
          <a:p>
            <a:endParaRPr lang="en-US" sz="2800" dirty="0"/>
          </a:p>
          <a:p>
            <a:pPr marL="0" indent="0">
              <a:buNone/>
            </a:pPr>
            <a:endParaRPr lang="en-US" sz="2800" dirty="0"/>
          </a:p>
          <a:p>
            <a:endParaRPr lang="en-US" sz="2800" dirty="0"/>
          </a:p>
          <a:p>
            <a:endParaRPr lang="en-US" sz="2800" dirty="0"/>
          </a:p>
        </p:txBody>
      </p:sp>
    </p:spTree>
    <p:extLst>
      <p:ext uri="{BB962C8B-B14F-4D97-AF65-F5344CB8AC3E}">
        <p14:creationId xmlns:p14="http://schemas.microsoft.com/office/powerpoint/2010/main" val="1891776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line 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54" y="-82224"/>
            <a:ext cx="9242262" cy="6940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Questions </a:t>
            </a:r>
          </a:p>
        </p:txBody>
      </p:sp>
    </p:spTree>
    <p:extLst>
      <p:ext uri="{BB962C8B-B14F-4D97-AF65-F5344CB8AC3E}">
        <p14:creationId xmlns:p14="http://schemas.microsoft.com/office/powerpoint/2010/main" val="410898795"/>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00"/>
      </a:lt1>
      <a:dk2>
        <a:srgbClr val="0000CC"/>
      </a:dk2>
      <a:lt2>
        <a:srgbClr val="FFFF00"/>
      </a:lt2>
      <a:accent1>
        <a:srgbClr val="FF9900"/>
      </a:accent1>
      <a:accent2>
        <a:srgbClr val="00FFFF"/>
      </a:accent2>
      <a:accent3>
        <a:srgbClr val="AAAAE2"/>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
      <a:dk1>
        <a:srgbClr val="000000"/>
      </a:dk1>
      <a:lt1>
        <a:srgbClr val="FFFF00"/>
      </a:lt1>
      <a:dk2>
        <a:srgbClr val="0000CC"/>
      </a:dk2>
      <a:lt2>
        <a:srgbClr val="FFFF00"/>
      </a:lt2>
      <a:accent1>
        <a:srgbClr val="FF9900"/>
      </a:accent1>
      <a:accent2>
        <a:srgbClr val="00FFFF"/>
      </a:accent2>
      <a:accent3>
        <a:srgbClr val="AAAAE2"/>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8_Default Design">
  <a:themeElements>
    <a:clrScheme name="">
      <a:dk1>
        <a:srgbClr val="000000"/>
      </a:dk1>
      <a:lt1>
        <a:srgbClr val="FFFF00"/>
      </a:lt1>
      <a:dk2>
        <a:srgbClr val="0000CC"/>
      </a:dk2>
      <a:lt2>
        <a:srgbClr val="FFFF00"/>
      </a:lt2>
      <a:accent1>
        <a:srgbClr val="FF9900"/>
      </a:accent1>
      <a:accent2>
        <a:srgbClr val="00FFFF"/>
      </a:accent2>
      <a:accent3>
        <a:srgbClr val="AAAAE2"/>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_Default Design">
  <a:themeElements>
    <a:clrScheme name="">
      <a:dk1>
        <a:srgbClr val="000000"/>
      </a:dk1>
      <a:lt1>
        <a:srgbClr val="FFFF00"/>
      </a:lt1>
      <a:dk2>
        <a:srgbClr val="0000CC"/>
      </a:dk2>
      <a:lt2>
        <a:srgbClr val="FFFF00"/>
      </a:lt2>
      <a:accent1>
        <a:srgbClr val="FF9900"/>
      </a:accent1>
      <a:accent2>
        <a:srgbClr val="00FFFF"/>
      </a:accent2>
      <a:accent3>
        <a:srgbClr val="AAAAE2"/>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7233</TotalTime>
  <Words>544</Words>
  <Application>Microsoft Office PowerPoint</Application>
  <PresentationFormat>On-screen Show (4:3)</PresentationFormat>
  <Paragraphs>104</Paragraphs>
  <Slides>21</Slides>
  <Notes>7</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21</vt:i4>
      </vt:variant>
    </vt:vector>
  </HeadingPairs>
  <TitlesOfParts>
    <vt:vector size="29" baseType="lpstr">
      <vt:lpstr>Arial</vt:lpstr>
      <vt:lpstr>Calibri</vt:lpstr>
      <vt:lpstr>Times New Roman</vt:lpstr>
      <vt:lpstr>Default Design</vt:lpstr>
      <vt:lpstr>1_Default Design</vt:lpstr>
      <vt:lpstr>8_Default Design</vt:lpstr>
      <vt:lpstr>9_Default Design</vt:lpstr>
      <vt:lpstr>10_Default Design</vt:lpstr>
      <vt:lpstr>Lower Deschutes River Fish Population Status Update</vt:lpstr>
      <vt:lpstr>Updates</vt:lpstr>
      <vt:lpstr>Sampling Sites/Methods</vt:lpstr>
      <vt:lpstr>WILD STEELHEAD ABOVE SHERARS</vt:lpstr>
      <vt:lpstr>STRAY HATCHERY STS ABOVE SHERARS  </vt:lpstr>
      <vt:lpstr>Round Butte Steelhead Above Sherars Falls</vt:lpstr>
      <vt:lpstr>Wild Fall Chinook</vt:lpstr>
      <vt:lpstr>ADULT CHS HATCHERY RETURNS</vt:lpstr>
      <vt:lpstr>Wild Spring Chinook at WSNFH</vt:lpstr>
      <vt:lpstr>Deschutes Trout Monitoring</vt:lpstr>
      <vt:lpstr>Deschutes Trout Monitoring</vt:lpstr>
      <vt:lpstr>M-R Methods</vt:lpstr>
      <vt:lpstr>Nena Creek Section Fish Per Mile</vt:lpstr>
      <vt:lpstr>Jones Canyon Section Fish Per Mile</vt:lpstr>
      <vt:lpstr>North Junction Section Fish Per Mile</vt:lpstr>
      <vt:lpstr>North Junction Section Fish Per Mile</vt:lpstr>
      <vt:lpstr>Smallmouth Bass</vt:lpstr>
      <vt:lpstr>Bass Background</vt:lpstr>
      <vt:lpstr>Findings</vt:lpstr>
      <vt:lpstr>Status Summary</vt:lpstr>
      <vt:lpstr>Questions </vt:lpstr>
    </vt:vector>
  </TitlesOfParts>
  <Company>Oregon Dept of Fish &amp; Wildlife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 French</dc:creator>
  <cp:lastModifiedBy>SEALS Jason T * ODFW</cp:lastModifiedBy>
  <cp:revision>96</cp:revision>
  <dcterms:created xsi:type="dcterms:W3CDTF">2017-06-15T20:54:30Z</dcterms:created>
  <dcterms:modified xsi:type="dcterms:W3CDTF">2021-07-22T21:31:51Z</dcterms:modified>
</cp:coreProperties>
</file>